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8"/>
  </p:notesMasterIdLst>
  <p:sldIdLst>
    <p:sldId id="256" r:id="rId2"/>
    <p:sldId id="1299" r:id="rId3"/>
    <p:sldId id="1278" r:id="rId4"/>
    <p:sldId id="1282" r:id="rId5"/>
    <p:sldId id="1279" r:id="rId6"/>
    <p:sldId id="1281" r:id="rId7"/>
    <p:sldId id="1283" r:id="rId8"/>
    <p:sldId id="1291" r:id="rId9"/>
    <p:sldId id="1317" r:id="rId10"/>
    <p:sldId id="1289" r:id="rId11"/>
    <p:sldId id="1300" r:id="rId12"/>
    <p:sldId id="1302" r:id="rId13"/>
    <p:sldId id="1312" r:id="rId14"/>
    <p:sldId id="1288" r:id="rId15"/>
    <p:sldId id="1315" r:id="rId16"/>
    <p:sldId id="1296" r:id="rId17"/>
    <p:sldId id="1316" r:id="rId18"/>
    <p:sldId id="1304" r:id="rId19"/>
    <p:sldId id="1314" r:id="rId20"/>
    <p:sldId id="1303" r:id="rId21"/>
    <p:sldId id="1292" r:id="rId22"/>
    <p:sldId id="1290" r:id="rId23"/>
    <p:sldId id="1293" r:id="rId24"/>
    <p:sldId id="1311" r:id="rId25"/>
    <p:sldId id="1309" r:id="rId26"/>
    <p:sldId id="1310" r:id="rId2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FFCC"/>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6" autoAdjust="0"/>
    <p:restoredTop sz="86451" autoAdjust="0"/>
  </p:normalViewPr>
  <p:slideViewPr>
    <p:cSldViewPr>
      <p:cViewPr varScale="1">
        <p:scale>
          <a:sx n="86" d="100"/>
          <a:sy n="86" d="100"/>
        </p:scale>
        <p:origin x="1164" y="96"/>
      </p:cViewPr>
      <p:guideLst>
        <p:guide orient="horz" pos="2160"/>
        <p:guide pos="2880"/>
      </p:guideLst>
    </p:cSldViewPr>
  </p:slideViewPr>
  <p:outlineViewPr>
    <p:cViewPr>
      <p:scale>
        <a:sx n="33" d="100"/>
        <a:sy n="33" d="100"/>
      </p:scale>
      <p:origin x="0" y="-1016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2023/3/15</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7</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18</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2023/3/15</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2023/3/15</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2023/3/15</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dirty="0"/>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2023/3/15</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2023/3/15</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ecc.u-tokyo.ac.jp/announcement/2022/09/02_3460.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youtu.be/45dfkzQMPYE" TargetMode="External"/><Relationship Id="rId1" Type="http://schemas.openxmlformats.org/officeDocument/2006/relationships/slideLayout" Target="../slideLayouts/slideLayout2.xml"/><Relationship Id="rId5" Type="http://schemas.openxmlformats.org/officeDocument/2006/relationships/hyperlink" Target="https://www.ecc.u-tokyo.ac.jp/announcement/2019/03/19_2935.html" TargetMode="External"/><Relationship Id="rId4" Type="http://schemas.openxmlformats.org/officeDocument/2006/relationships/hyperlink" Target="https://utacm.adm.u-tokyo.ac.jp/webmtn/LoginServl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hyperlink" Target="https://www.yubico.com/yubikey/?lang=ja" TargetMode="External"/><Relationship Id="rId4" Type="http://schemas.openxmlformats.org/officeDocument/2006/relationships/hyperlink" Target="https://univtokyo.sharepoint.com/sites/utokyoportal/wiki/d/UTokyo_Account_Token.aspx"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univtokyo.sharepoint.com/sites/utokyoportal/wiki/d/Work_from_home.aspx"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16.png"/><Relationship Id="rId18" Type="http://schemas.openxmlformats.org/officeDocument/2006/relationships/image" Target="../media/image19.svg"/><Relationship Id="rId3" Type="http://schemas.openxmlformats.org/officeDocument/2006/relationships/hyperlink" Target="https://utelecon.adm.u-tokyo.ac.jp/oc/#google" TargetMode="External"/><Relationship Id="rId7" Type="http://schemas.openxmlformats.org/officeDocument/2006/relationships/image" Target="../media/image5.png"/><Relationship Id="rId12" Type="http://schemas.openxmlformats.org/officeDocument/2006/relationships/hyperlink" Target="https://u-tokyo-ac-jp.zoom.us/" TargetMode="External"/><Relationship Id="rId17" Type="http://schemas.openxmlformats.org/officeDocument/2006/relationships/image" Target="../media/image18.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15.jpe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hyperlink" Target="https://mail.google.com/" TargetMode="External"/><Relationship Id="rId19" Type="http://schemas.openxmlformats.org/officeDocument/2006/relationships/image" Target="../media/image20.png"/><Relationship Id="rId4" Type="http://schemas.openxmlformats.org/officeDocument/2006/relationships/hyperlink" Target="https://utas.adm.u-tokyo.ac.jp/" TargetMode="External"/><Relationship Id="rId9" Type="http://schemas.openxmlformats.org/officeDocument/2006/relationships/image" Target="../media/image14.png"/><Relationship Id="rId14" Type="http://schemas.openxmlformats.org/officeDocument/2006/relationships/hyperlink" Target="https://utelecon.webex.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6.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4.png"/><Relationship Id="rId5" Type="http://schemas.microsoft.com/office/2007/relationships/media" Target="../media/media3.mp4"/><Relationship Id="rId10" Type="http://schemas.openxmlformats.org/officeDocument/2006/relationships/image" Target="../media/image23.png"/><Relationship Id="rId4" Type="http://schemas.openxmlformats.org/officeDocument/2006/relationships/video" Target="../media/media2.mp4"/><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57200" y="2500306"/>
            <a:ext cx="8686800" cy="1512888"/>
          </a:xfrm>
        </p:spPr>
        <p:txBody>
          <a:bodyPr>
            <a:noAutofit/>
          </a:bodyPr>
          <a:lstStyle/>
          <a:p>
            <a:pPr algn="l"/>
            <a:r>
              <a:rPr kumimoji="1" lang="ja-JP" altLang="en-US"/>
              <a:t>セキュリティ</a:t>
            </a:r>
            <a:r>
              <a:rPr lang="ja-JP" altLang="en-US"/>
              <a:t>と</a:t>
            </a:r>
            <a:r>
              <a:rPr lang="ja-JP" altLang="en-US" dirty="0"/>
              <a:t>多要素認証</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5F75D3-9A38-4D6A-B62A-A889383AE0BB}"/>
              </a:ext>
            </a:extLst>
          </p:cNvPr>
          <p:cNvSpPr>
            <a:spLocks noGrp="1"/>
          </p:cNvSpPr>
          <p:nvPr>
            <p:ph type="title"/>
          </p:nvPr>
        </p:nvSpPr>
        <p:spPr/>
        <p:txBody>
          <a:bodyPr>
            <a:normAutofit fontScale="90000"/>
          </a:bodyPr>
          <a:lstStyle/>
          <a:p>
            <a:r>
              <a:rPr lang="ja-JP" altLang="en-US" dirty="0"/>
              <a:t>今後は多要素認証が必須ですか</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B27D235-22A9-4BE6-B2DC-3344089E25C9}"/>
              </a:ext>
            </a:extLst>
          </p:cNvPr>
          <p:cNvSpPr>
            <a:spLocks noGrp="1"/>
          </p:cNvSpPr>
          <p:nvPr>
            <p:ph idx="1"/>
          </p:nvPr>
        </p:nvSpPr>
        <p:spPr>
          <a:xfrm>
            <a:off x="457200" y="1500174"/>
            <a:ext cx="8435280" cy="4525963"/>
          </a:xfrm>
        </p:spPr>
        <p:txBody>
          <a:bodyPr>
            <a:normAutofit fontScale="92500" lnSpcReduction="10000"/>
          </a:bodyPr>
          <a:lstStyle/>
          <a:p>
            <a:r>
              <a:rPr lang="ja-JP" altLang="en-US" dirty="0">
                <a:solidFill>
                  <a:srgbClr val="F010D5"/>
                </a:solidFill>
              </a:rPr>
              <a:t>セキュリティ向上（フィッシングによるパスワード奪取、ランサムウェア被害防止）のため強く推奨</a:t>
            </a:r>
            <a:endParaRPr lang="en-US" altLang="ja-JP" dirty="0">
              <a:solidFill>
                <a:srgbClr val="F010D5"/>
              </a:solidFill>
            </a:endParaRPr>
          </a:p>
          <a:p>
            <a:pPr lvl="1"/>
            <a:r>
              <a:rPr lang="ja-JP" altLang="en-US" dirty="0">
                <a:solidFill>
                  <a:srgbClr val="F010D5"/>
                </a:solidFill>
              </a:rPr>
              <a:t>「必須」と言われる前に是非ご利用開始下さい</a:t>
            </a:r>
            <a:endParaRPr lang="en-US" altLang="ja-JP" dirty="0">
              <a:solidFill>
                <a:srgbClr val="F010D5"/>
              </a:solidFill>
            </a:endParaRPr>
          </a:p>
          <a:p>
            <a:r>
              <a:rPr lang="ja-JP" altLang="en-US" dirty="0"/>
              <a:t>利便性と両立し、普及率を高める（利用率</a:t>
            </a:r>
            <a:r>
              <a:rPr lang="en-US" altLang="ja-JP" dirty="0"/>
              <a:t>100%</a:t>
            </a:r>
            <a:r>
              <a:rPr lang="ja-JP" altLang="en-US" dirty="0"/>
              <a:t>に近づける）のが現在の目標</a:t>
            </a:r>
            <a:endParaRPr lang="en-US" altLang="ja-JP" dirty="0"/>
          </a:p>
          <a:p>
            <a:r>
              <a:rPr lang="ja-JP" altLang="en-US" dirty="0"/>
              <a:t>当面、新しく導入するサービスを多要素認証必須とする方針</a:t>
            </a:r>
            <a:endParaRPr lang="en-US" altLang="ja-JP" dirty="0"/>
          </a:p>
          <a:p>
            <a:pPr lvl="1"/>
            <a:r>
              <a:rPr kumimoji="1" lang="en-US" altLang="ja-JP" dirty="0"/>
              <a:t>UTokyo VPN</a:t>
            </a:r>
          </a:p>
          <a:p>
            <a:pPr lvl="1"/>
            <a:r>
              <a:rPr kumimoji="1" lang="en-US" altLang="ja-JP" dirty="0"/>
              <a:t>UTokyo Slack</a:t>
            </a:r>
            <a:endParaRPr kumimoji="1" lang="ja-JP" altLang="en-US" dirty="0"/>
          </a:p>
        </p:txBody>
      </p:sp>
      <p:sp>
        <p:nvSpPr>
          <p:cNvPr id="4" name="日付プレースホルダー 3">
            <a:extLst>
              <a:ext uri="{FF2B5EF4-FFF2-40B4-BE49-F238E27FC236}">
                <a16:creationId xmlns:a16="http://schemas.microsoft.com/office/drawing/2014/main" id="{2B350B62-BCE4-40B0-B0FE-42CB1818132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DF8D0B59-729E-4DA8-8F6A-1049DC0240B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A4D0717-256B-48F0-88F9-5405AB4D2A70}"/>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grpSp>
        <p:nvGrpSpPr>
          <p:cNvPr id="7" name="グループ化 6">
            <a:extLst>
              <a:ext uri="{FF2B5EF4-FFF2-40B4-BE49-F238E27FC236}">
                <a16:creationId xmlns:a16="http://schemas.microsoft.com/office/drawing/2014/main" id="{FC0E3A0C-DF77-52C9-2B5B-B046CBF7CB34}"/>
              </a:ext>
            </a:extLst>
          </p:cNvPr>
          <p:cNvGrpSpPr/>
          <p:nvPr/>
        </p:nvGrpSpPr>
        <p:grpSpPr>
          <a:xfrm>
            <a:off x="4962528" y="4304084"/>
            <a:ext cx="3296930" cy="2279278"/>
            <a:chOff x="4962528" y="4304084"/>
            <a:chExt cx="3296930" cy="2279278"/>
          </a:xfrm>
        </p:grpSpPr>
        <p:pic>
          <p:nvPicPr>
            <p:cNvPr id="9" name="図 8" descr="スーツを着た人の絵&#10;&#10;中程度の精度で自動的に生成された説明">
              <a:extLst>
                <a:ext uri="{FF2B5EF4-FFF2-40B4-BE49-F238E27FC236}">
                  <a16:creationId xmlns:a16="http://schemas.microsoft.com/office/drawing/2014/main" id="{FA562CB5-1B5D-8315-1E13-071FFB4008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10" name="テキスト ボックス 9">
              <a:extLst>
                <a:ext uri="{FF2B5EF4-FFF2-40B4-BE49-F238E27FC236}">
                  <a16:creationId xmlns:a16="http://schemas.microsoft.com/office/drawing/2014/main" id="{34951294-DC09-CDAC-8C32-D02981B7407F}"/>
                </a:ext>
              </a:extLst>
            </p:cNvPr>
            <p:cNvSpPr txBox="1"/>
            <p:nvPr/>
          </p:nvSpPr>
          <p:spPr>
            <a:xfrm rot="19722176">
              <a:off x="4962528" y="5645976"/>
              <a:ext cx="2339102" cy="307777"/>
            </a:xfrm>
            <a:prstGeom prst="rect">
              <a:avLst/>
            </a:prstGeom>
            <a:noFill/>
          </p:spPr>
          <p:txBody>
            <a:bodyPr wrap="none" rtlCol="0">
              <a:spAutoFit/>
            </a:bodyPr>
            <a:lstStyle/>
            <a:p>
              <a:r>
                <a:rPr kumimoji="1" lang="ja-JP" altLang="en-US" sz="1400" dirty="0"/>
                <a:t>多要素認証ご利用ください</a:t>
              </a:r>
            </a:p>
          </p:txBody>
        </p:sp>
        <p:cxnSp>
          <p:nvCxnSpPr>
            <p:cNvPr id="11" name="直線コネクタ 10">
              <a:extLst>
                <a:ext uri="{FF2B5EF4-FFF2-40B4-BE49-F238E27FC236}">
                  <a16:creationId xmlns:a16="http://schemas.microsoft.com/office/drawing/2014/main" id="{DA15ABBC-9FDB-7B2B-03D1-8AF149E29A2F}"/>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E461536-B151-8508-BEB4-28FB2CA35C00}"/>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19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D492B-B5C9-23E4-8A08-F22C64615180}"/>
              </a:ext>
            </a:extLst>
          </p:cNvPr>
          <p:cNvSpPr>
            <a:spLocks noGrp="1"/>
          </p:cNvSpPr>
          <p:nvPr>
            <p:ph type="title"/>
          </p:nvPr>
        </p:nvSpPr>
        <p:spPr/>
        <p:txBody>
          <a:bodyPr/>
          <a:lstStyle/>
          <a:p>
            <a:r>
              <a:rPr kumimoji="1" lang="ja-JP" altLang="en-US" dirty="0"/>
              <a:t>お願い</a:t>
            </a:r>
          </a:p>
        </p:txBody>
      </p:sp>
      <p:sp>
        <p:nvSpPr>
          <p:cNvPr id="3" name="コンテンツ プレースホルダー 2">
            <a:extLst>
              <a:ext uri="{FF2B5EF4-FFF2-40B4-BE49-F238E27FC236}">
                <a16:creationId xmlns:a16="http://schemas.microsoft.com/office/drawing/2014/main" id="{88092FA8-1133-AD8E-DE2D-911923D339E1}"/>
              </a:ext>
            </a:extLst>
          </p:cNvPr>
          <p:cNvSpPr>
            <a:spLocks noGrp="1"/>
          </p:cNvSpPr>
          <p:nvPr>
            <p:ph idx="1"/>
          </p:nvPr>
        </p:nvSpPr>
        <p:spPr/>
        <p:txBody>
          <a:bodyPr>
            <a:normAutofit/>
          </a:bodyPr>
          <a:lstStyle/>
          <a:p>
            <a:r>
              <a:rPr lang="ja-JP" altLang="en-US" dirty="0"/>
              <a:t>特に学科で事務で</a:t>
            </a:r>
            <a:r>
              <a:rPr lang="en-US" altLang="ja-JP" dirty="0"/>
              <a:t>Slack</a:t>
            </a:r>
            <a:r>
              <a:rPr lang="ja-JP" altLang="en-US" dirty="0"/>
              <a:t>を使う場合</a:t>
            </a:r>
            <a:r>
              <a:rPr kumimoji="1" lang="ja-JP" altLang="en-US" dirty="0"/>
              <a:t>「多要素認証はセキュリティ向上のため」と伝え、これを機に普及にご協力ください</a:t>
            </a:r>
            <a:endParaRPr kumimoji="1" lang="en-US" altLang="ja-JP" dirty="0"/>
          </a:p>
          <a:p>
            <a:pPr lvl="1"/>
            <a:r>
              <a:rPr lang="ja-JP" altLang="en-US" dirty="0">
                <a:solidFill>
                  <a:srgbClr val="F010D5"/>
                </a:solidFill>
              </a:rPr>
              <a:t>多要素は</a:t>
            </a:r>
            <a:r>
              <a:rPr lang="en-US" altLang="ja-JP" dirty="0">
                <a:solidFill>
                  <a:srgbClr val="F010D5"/>
                </a:solidFill>
              </a:rPr>
              <a:t>Slack</a:t>
            </a:r>
            <a:r>
              <a:rPr lang="ja-JP" altLang="en-US" dirty="0">
                <a:solidFill>
                  <a:srgbClr val="F010D5"/>
                </a:solidFill>
              </a:rPr>
              <a:t>のためならず</a:t>
            </a:r>
            <a:endParaRPr kumimoji="1" lang="en-US" altLang="ja-JP" dirty="0">
              <a:solidFill>
                <a:srgbClr val="F010D5"/>
              </a:solidFill>
            </a:endParaRPr>
          </a:p>
          <a:p>
            <a:r>
              <a:rPr lang="en-US" altLang="ja-JP" dirty="0"/>
              <a:t>Slack</a:t>
            </a:r>
            <a:r>
              <a:rPr lang="ja-JP" altLang="en-US" dirty="0"/>
              <a:t>のみならず、</a:t>
            </a:r>
            <a:r>
              <a:rPr lang="en-US" altLang="ja-JP" dirty="0"/>
              <a:t>UTAS, ITC-LMS, Microsoft, </a:t>
            </a:r>
            <a:r>
              <a:rPr lang="ja-JP" altLang="en-US" dirty="0"/>
              <a:t>あらゆるサービスのセキュリティ向上のため</a:t>
            </a:r>
            <a:endParaRPr lang="en-US" altLang="ja-JP" dirty="0"/>
          </a:p>
        </p:txBody>
      </p:sp>
      <p:sp>
        <p:nvSpPr>
          <p:cNvPr id="4" name="日付プレースホルダー 3">
            <a:extLst>
              <a:ext uri="{FF2B5EF4-FFF2-40B4-BE49-F238E27FC236}">
                <a16:creationId xmlns:a16="http://schemas.microsoft.com/office/drawing/2014/main" id="{9B03FECB-4B01-F3F2-CD69-2643E7C6193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D70E26D-76A4-1993-F2CA-71B5DEA43C8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A5A90C81-DA2A-262B-6207-DEB26FA30A9D}"/>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grpSp>
        <p:nvGrpSpPr>
          <p:cNvPr id="18" name="グループ化 17">
            <a:extLst>
              <a:ext uri="{FF2B5EF4-FFF2-40B4-BE49-F238E27FC236}">
                <a16:creationId xmlns:a16="http://schemas.microsoft.com/office/drawing/2014/main" id="{4CCABF4A-08ED-B01D-01D2-39ECDD5BCA7E}"/>
              </a:ext>
            </a:extLst>
          </p:cNvPr>
          <p:cNvGrpSpPr/>
          <p:nvPr/>
        </p:nvGrpSpPr>
        <p:grpSpPr>
          <a:xfrm>
            <a:off x="4962528" y="4304084"/>
            <a:ext cx="3296930" cy="2279278"/>
            <a:chOff x="4962528" y="4304084"/>
            <a:chExt cx="3296930" cy="2279278"/>
          </a:xfrm>
        </p:grpSpPr>
        <p:pic>
          <p:nvPicPr>
            <p:cNvPr id="7" name="図 6" descr="スーツを着た人の絵&#10;&#10;中程度の精度で自動的に生成された説明">
              <a:extLst>
                <a:ext uri="{FF2B5EF4-FFF2-40B4-BE49-F238E27FC236}">
                  <a16:creationId xmlns:a16="http://schemas.microsoft.com/office/drawing/2014/main" id="{963FC310-DF17-7DFF-FE80-EC2068FA2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541" y="4304084"/>
              <a:ext cx="1278917" cy="2279278"/>
            </a:xfrm>
            <a:prstGeom prst="rect">
              <a:avLst/>
            </a:prstGeom>
          </p:spPr>
        </p:pic>
        <p:sp>
          <p:nvSpPr>
            <p:cNvPr id="8" name="テキスト ボックス 7">
              <a:extLst>
                <a:ext uri="{FF2B5EF4-FFF2-40B4-BE49-F238E27FC236}">
                  <a16:creationId xmlns:a16="http://schemas.microsoft.com/office/drawing/2014/main" id="{C1256919-5F78-24C7-2088-E2D11D26B013}"/>
                </a:ext>
              </a:extLst>
            </p:cNvPr>
            <p:cNvSpPr txBox="1"/>
            <p:nvPr/>
          </p:nvSpPr>
          <p:spPr>
            <a:xfrm rot="19722176">
              <a:off x="4962528" y="5645976"/>
              <a:ext cx="2339102" cy="307777"/>
            </a:xfrm>
            <a:prstGeom prst="rect">
              <a:avLst/>
            </a:prstGeom>
            <a:noFill/>
          </p:spPr>
          <p:txBody>
            <a:bodyPr wrap="none" rtlCol="0">
              <a:spAutoFit/>
            </a:bodyPr>
            <a:lstStyle/>
            <a:p>
              <a:r>
                <a:rPr kumimoji="1" lang="ja-JP" altLang="en-US" sz="1400" dirty="0"/>
                <a:t>多要素認証ご利用ください</a:t>
              </a:r>
            </a:p>
          </p:txBody>
        </p:sp>
        <p:cxnSp>
          <p:nvCxnSpPr>
            <p:cNvPr id="10" name="直線コネクタ 9">
              <a:extLst>
                <a:ext uri="{FF2B5EF4-FFF2-40B4-BE49-F238E27FC236}">
                  <a16:creationId xmlns:a16="http://schemas.microsoft.com/office/drawing/2014/main" id="{7966F284-4624-1AA9-D1B6-A82E46BE99A4}"/>
                </a:ext>
              </a:extLst>
            </p:cNvPr>
            <p:cNvCxnSpPr>
              <a:cxnSpLocks/>
            </p:cNvCxnSpPr>
            <p:nvPr/>
          </p:nvCxnSpPr>
          <p:spPr>
            <a:xfrm flipV="1">
              <a:off x="6177020" y="5085184"/>
              <a:ext cx="935818" cy="358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8329967-CC7A-1C31-38BE-5ED3788484E4}"/>
                </a:ext>
              </a:extLst>
            </p:cNvPr>
            <p:cNvCxnSpPr>
              <a:cxnSpLocks/>
            </p:cNvCxnSpPr>
            <p:nvPr/>
          </p:nvCxnSpPr>
          <p:spPr>
            <a:xfrm flipV="1">
              <a:off x="6414900" y="5229200"/>
              <a:ext cx="893404" cy="63800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53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84C49-F23C-2D15-2DB0-32C447592110}"/>
              </a:ext>
            </a:extLst>
          </p:cNvPr>
          <p:cNvSpPr>
            <a:spLocks noGrp="1"/>
          </p:cNvSpPr>
          <p:nvPr>
            <p:ph type="title"/>
          </p:nvPr>
        </p:nvSpPr>
        <p:spPr/>
        <p:txBody>
          <a:bodyPr>
            <a:normAutofit fontScale="90000"/>
          </a:bodyPr>
          <a:lstStyle/>
          <a:p>
            <a:r>
              <a:rPr kumimoji="1" lang="en-US" altLang="ja-JP" dirty="0"/>
              <a:t>Google</a:t>
            </a:r>
            <a:r>
              <a:rPr kumimoji="1" lang="ja-JP" altLang="en-US" dirty="0"/>
              <a:t>も多要素（</a:t>
            </a:r>
            <a:r>
              <a:rPr kumimoji="1" lang="en-US" altLang="ja-JP" dirty="0"/>
              <a:t>2</a:t>
            </a:r>
            <a:r>
              <a:rPr kumimoji="1" lang="ja-JP" altLang="en-US" dirty="0"/>
              <a:t>段階）認証</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19BF888F-8BCE-271C-3CF6-AC586C05541F}"/>
              </a:ext>
            </a:extLst>
          </p:cNvPr>
          <p:cNvSpPr>
            <a:spLocks noGrp="1"/>
          </p:cNvSpPr>
          <p:nvPr>
            <p:ph idx="1"/>
          </p:nvPr>
        </p:nvSpPr>
        <p:spPr>
          <a:xfrm>
            <a:off x="457200" y="1500174"/>
            <a:ext cx="8435280" cy="4525963"/>
          </a:xfrm>
        </p:spPr>
        <p:txBody>
          <a:bodyPr>
            <a:normAutofit/>
          </a:bodyPr>
          <a:lstStyle/>
          <a:p>
            <a:r>
              <a:rPr lang="ja-JP" altLang="en-US" dirty="0"/>
              <a:t>スマホでの認証操作は</a:t>
            </a:r>
            <a:r>
              <a:rPr lang="en-US" altLang="ja-JP"/>
              <a:t>Microsoft Authenticator</a:t>
            </a:r>
            <a:r>
              <a:rPr lang="ja-JP" altLang="en-US"/>
              <a:t>よりも簡単</a:t>
            </a:r>
            <a:r>
              <a:rPr lang="ja-JP" altLang="en-US" dirty="0"/>
              <a:t>です</a:t>
            </a:r>
            <a:endParaRPr lang="en-US" altLang="ja-JP" dirty="0"/>
          </a:p>
          <a:p>
            <a:r>
              <a:rPr kumimoji="1" lang="ja-JP" altLang="en-US" dirty="0"/>
              <a:t>スマホに特別なアプリのインストール不要</a:t>
            </a:r>
            <a:endParaRPr kumimoji="1" lang="en-US" altLang="ja-JP" dirty="0"/>
          </a:p>
          <a:p>
            <a:pPr lvl="1"/>
            <a:r>
              <a:rPr lang="ja-JP" altLang="en-US" dirty="0"/>
              <a:t>スマホ上で</a:t>
            </a:r>
            <a:r>
              <a:rPr lang="en-US" altLang="ja-JP" dirty="0"/>
              <a:t>Google</a:t>
            </a:r>
            <a:r>
              <a:rPr lang="ja-JP" altLang="en-US" dirty="0"/>
              <a:t>アプリ（</a:t>
            </a:r>
            <a:r>
              <a:rPr lang="en-US" altLang="ja-JP" dirty="0"/>
              <a:t>Gmail</a:t>
            </a:r>
            <a:r>
              <a:rPr lang="ja-JP" altLang="en-US" dirty="0"/>
              <a:t>など）、</a:t>
            </a:r>
            <a:r>
              <a:rPr lang="en-US" altLang="ja-JP" dirty="0"/>
              <a:t>Google</a:t>
            </a:r>
            <a:r>
              <a:rPr lang="ja-JP" altLang="en-US" dirty="0"/>
              <a:t>アカウントを設定しておけばよい</a:t>
            </a:r>
            <a:endParaRPr lang="en-US" altLang="ja-JP" dirty="0"/>
          </a:p>
        </p:txBody>
      </p:sp>
      <p:sp>
        <p:nvSpPr>
          <p:cNvPr id="4" name="日付プレースホルダー 3">
            <a:extLst>
              <a:ext uri="{FF2B5EF4-FFF2-40B4-BE49-F238E27FC236}">
                <a16:creationId xmlns:a16="http://schemas.microsoft.com/office/drawing/2014/main" id="{497385CA-7B6C-34D4-48A8-5FEFEE1A2F1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4CCB83B-F7C2-CD9A-23BF-9FB83DF514C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C57DD6A-8909-804E-585C-E3F6088D6D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8" name="図 7">
            <a:extLst>
              <a:ext uri="{FF2B5EF4-FFF2-40B4-BE49-F238E27FC236}">
                <a16:creationId xmlns:a16="http://schemas.microsoft.com/office/drawing/2014/main" id="{46A8D1F5-12AF-C00C-8662-DC12A56554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9793" y="4039435"/>
            <a:ext cx="1302013" cy="2335486"/>
          </a:xfrm>
          <a:prstGeom prst="rect">
            <a:avLst/>
          </a:prstGeom>
        </p:spPr>
      </p:pic>
      <p:pic>
        <p:nvPicPr>
          <p:cNvPr id="10" name="図 9">
            <a:extLst>
              <a:ext uri="{FF2B5EF4-FFF2-40B4-BE49-F238E27FC236}">
                <a16:creationId xmlns:a16="http://schemas.microsoft.com/office/drawing/2014/main" id="{61684576-1C73-080A-0ECF-A759D98A44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4248" y="4021285"/>
            <a:ext cx="1302013" cy="2335486"/>
          </a:xfrm>
          <a:prstGeom prst="rect">
            <a:avLst/>
          </a:prstGeom>
        </p:spPr>
      </p:pic>
      <p:sp>
        <p:nvSpPr>
          <p:cNvPr id="7" name="テキスト ボックス 6">
            <a:extLst>
              <a:ext uri="{FF2B5EF4-FFF2-40B4-BE49-F238E27FC236}">
                <a16:creationId xmlns:a16="http://schemas.microsoft.com/office/drawing/2014/main" id="{186B5D2A-D8E0-EB36-5786-4808F0863770}"/>
              </a:ext>
            </a:extLst>
          </p:cNvPr>
          <p:cNvSpPr txBox="1"/>
          <p:nvPr/>
        </p:nvSpPr>
        <p:spPr>
          <a:xfrm rot="196969">
            <a:off x="3798607" y="4620089"/>
            <a:ext cx="2492990" cy="369332"/>
          </a:xfrm>
          <a:prstGeom prst="rect">
            <a:avLst/>
          </a:prstGeom>
          <a:noFill/>
        </p:spPr>
        <p:txBody>
          <a:bodyPr wrap="none" rtlCol="0">
            <a:spAutoFit/>
          </a:bodyPr>
          <a:lstStyle/>
          <a:p>
            <a:r>
              <a:rPr kumimoji="1" lang="ja-JP" altLang="en-US" dirty="0"/>
              <a:t>よし多要素認証だっ！</a:t>
            </a:r>
          </a:p>
        </p:txBody>
      </p:sp>
      <p:cxnSp>
        <p:nvCxnSpPr>
          <p:cNvPr id="11" name="直線コネクタ 10">
            <a:extLst>
              <a:ext uri="{FF2B5EF4-FFF2-40B4-BE49-F238E27FC236}">
                <a16:creationId xmlns:a16="http://schemas.microsoft.com/office/drawing/2014/main" id="{65FC0157-2AD7-9B97-4FCE-EC151D65F66B}"/>
              </a:ext>
            </a:extLst>
          </p:cNvPr>
          <p:cNvCxnSpPr>
            <a:cxnSpLocks/>
          </p:cNvCxnSpPr>
          <p:nvPr/>
        </p:nvCxnSpPr>
        <p:spPr>
          <a:xfrm flipV="1">
            <a:off x="3124200" y="4431658"/>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1B29C40-7284-025E-2D2D-CE9284759801}"/>
              </a:ext>
            </a:extLst>
          </p:cNvPr>
          <p:cNvCxnSpPr>
            <a:cxnSpLocks/>
          </p:cNvCxnSpPr>
          <p:nvPr/>
        </p:nvCxnSpPr>
        <p:spPr>
          <a:xfrm>
            <a:off x="3176831" y="4914266"/>
            <a:ext cx="1547568" cy="69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28A7ECA-F851-A08B-D4CD-5273C73BFBB4}"/>
              </a:ext>
            </a:extLst>
          </p:cNvPr>
          <p:cNvCxnSpPr>
            <a:cxnSpLocks/>
          </p:cNvCxnSpPr>
          <p:nvPr/>
        </p:nvCxnSpPr>
        <p:spPr>
          <a:xfrm flipH="1" flipV="1">
            <a:off x="5418437" y="4500741"/>
            <a:ext cx="1550640" cy="22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6DC195E-BBB3-17CE-BC85-29F6CED4FB32}"/>
              </a:ext>
            </a:extLst>
          </p:cNvPr>
          <p:cNvCxnSpPr>
            <a:cxnSpLocks/>
          </p:cNvCxnSpPr>
          <p:nvPr/>
        </p:nvCxnSpPr>
        <p:spPr>
          <a:xfrm flipH="1">
            <a:off x="5471068" y="4983349"/>
            <a:ext cx="1547568" cy="690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037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955AF-F3E9-E242-9FE6-81FD6D543FDD}"/>
              </a:ext>
            </a:extLst>
          </p:cNvPr>
          <p:cNvSpPr>
            <a:spLocks noGrp="1"/>
          </p:cNvSpPr>
          <p:nvPr>
            <p:ph type="title"/>
          </p:nvPr>
        </p:nvSpPr>
        <p:spPr>
          <a:xfrm>
            <a:off x="457200" y="274638"/>
            <a:ext cx="7931224" cy="1143000"/>
          </a:xfrm>
        </p:spPr>
        <p:txBody>
          <a:bodyPr>
            <a:normAutofit fontScale="90000"/>
          </a:bodyPr>
          <a:lstStyle/>
          <a:p>
            <a:r>
              <a:rPr kumimoji="1" lang="en-US" altLang="ja-JP" dirty="0"/>
              <a:t>Google</a:t>
            </a:r>
            <a:r>
              <a:rPr kumimoji="1" lang="ja-JP" altLang="en-US" dirty="0"/>
              <a:t>の</a:t>
            </a:r>
            <a:r>
              <a:rPr kumimoji="1" lang="en-US" altLang="ja-JP" dirty="0"/>
              <a:t>2</a:t>
            </a:r>
            <a:r>
              <a:rPr kumimoji="1" lang="ja-JP" altLang="en-US" dirty="0"/>
              <a:t>段階認証が推奨されるなるほどな理由</a:t>
            </a:r>
          </a:p>
        </p:txBody>
      </p:sp>
      <p:sp>
        <p:nvSpPr>
          <p:cNvPr id="3" name="コンテンツ プレースホルダー 2">
            <a:extLst>
              <a:ext uri="{FF2B5EF4-FFF2-40B4-BE49-F238E27FC236}">
                <a16:creationId xmlns:a16="http://schemas.microsoft.com/office/drawing/2014/main" id="{CD8D2E1D-867A-B4EC-C4FF-8C4479F7059F}"/>
              </a:ext>
            </a:extLst>
          </p:cNvPr>
          <p:cNvSpPr>
            <a:spLocks noGrp="1"/>
          </p:cNvSpPr>
          <p:nvPr>
            <p:ph idx="1"/>
          </p:nvPr>
        </p:nvSpPr>
        <p:spPr>
          <a:xfrm>
            <a:off x="457200" y="1500174"/>
            <a:ext cx="8363272" cy="4525963"/>
          </a:xfrm>
        </p:spPr>
        <p:txBody>
          <a:bodyPr>
            <a:normAutofit fontScale="92500" lnSpcReduction="20000"/>
          </a:bodyPr>
          <a:lstStyle/>
          <a:p>
            <a:r>
              <a:rPr kumimoji="1" lang="en-US" altLang="ja-JP" dirty="0"/>
              <a:t>Google</a:t>
            </a:r>
            <a:r>
              <a:rPr kumimoji="1" lang="ja-JP" altLang="en-US" dirty="0"/>
              <a:t>はこちらの知らない「総合的な」基準で</a:t>
            </a:r>
            <a:r>
              <a:rPr kumimoji="1" lang="ja-JP" altLang="en-US" dirty="0">
                <a:hlinkClick r:id="rId2"/>
              </a:rPr>
              <a:t>怪しげなサインインを</a:t>
            </a:r>
            <a:r>
              <a:rPr lang="ja-JP" altLang="en-US" dirty="0">
                <a:hlinkClick r:id="rId2"/>
              </a:rPr>
              <a:t>拒絶</a:t>
            </a:r>
            <a:r>
              <a:rPr kumimoji="1" lang="ja-JP" altLang="en-US" dirty="0"/>
              <a:t>しています</a:t>
            </a:r>
            <a:endParaRPr kumimoji="1" lang="en-US" altLang="ja-JP" dirty="0"/>
          </a:p>
          <a:p>
            <a:pPr lvl="1"/>
            <a:r>
              <a:rPr lang="ja-JP" altLang="en-US" dirty="0"/>
              <a:t>パスワードが合っていても、いつもと違う場所、端末、</a:t>
            </a:r>
            <a:r>
              <a:rPr lang="en-US" altLang="ja-JP" dirty="0"/>
              <a:t>IP</a:t>
            </a:r>
            <a:r>
              <a:rPr lang="ja-JP" altLang="en-US" dirty="0"/>
              <a:t>アドレスからのサインインを「怪しい」として拒絶している模様</a:t>
            </a:r>
            <a:endParaRPr lang="en-US" altLang="ja-JP" dirty="0"/>
          </a:p>
          <a:p>
            <a:pPr lvl="1"/>
            <a:r>
              <a:rPr lang="ja-JP" altLang="en-US" i="1" dirty="0">
                <a:solidFill>
                  <a:srgbClr val="F010D5"/>
                </a:solidFill>
              </a:rPr>
              <a:t>お客様が所有するアカウントであることを確認できませんでした。</a:t>
            </a:r>
            <a:endParaRPr lang="en-US" altLang="ja-JP" i="1" dirty="0">
              <a:solidFill>
                <a:srgbClr val="F010D5"/>
              </a:solidFill>
            </a:endParaRPr>
          </a:p>
          <a:p>
            <a:pPr lvl="1"/>
            <a:r>
              <a:rPr lang="en-US" altLang="ja-JP" i="1" dirty="0">
                <a:solidFill>
                  <a:srgbClr val="F010D5"/>
                </a:solidFill>
              </a:rPr>
              <a:t>Google couldn't verify this account belongs to you. Try again later or use Account Recovery for help. </a:t>
            </a:r>
          </a:p>
          <a:p>
            <a:r>
              <a:rPr lang="en-US" altLang="ja-JP" dirty="0"/>
              <a:t>2</a:t>
            </a:r>
            <a:r>
              <a:rPr lang="ja-JP" altLang="en-US" dirty="0"/>
              <a:t>段階認証設定すると「怪しさ」が減り、拒絶されることがなくなるようです</a:t>
            </a:r>
          </a:p>
          <a:p>
            <a:pPr lvl="1"/>
            <a:r>
              <a:rPr kumimoji="1" lang="ja-JP" altLang="en-US" dirty="0">
                <a:solidFill>
                  <a:srgbClr val="F010D5"/>
                </a:solidFill>
              </a:rPr>
              <a:t>中国からの学生</a:t>
            </a:r>
            <a:r>
              <a:rPr lang="ja-JP" altLang="en-US" dirty="0">
                <a:solidFill>
                  <a:srgbClr val="F010D5"/>
                </a:solidFill>
              </a:rPr>
              <a:t>で</a:t>
            </a:r>
            <a:r>
              <a:rPr kumimoji="1" lang="ja-JP" altLang="en-US" dirty="0">
                <a:solidFill>
                  <a:srgbClr val="F010D5"/>
                </a:solidFill>
              </a:rPr>
              <a:t>複数の事例</a:t>
            </a:r>
            <a:r>
              <a:rPr kumimoji="1" lang="ja-JP" altLang="en-US" dirty="0"/>
              <a:t>が観測されています</a:t>
            </a:r>
            <a:endParaRPr kumimoji="1" lang="en-US" altLang="ja-JP" dirty="0"/>
          </a:p>
        </p:txBody>
      </p:sp>
      <p:sp>
        <p:nvSpPr>
          <p:cNvPr id="4" name="日付プレースホルダー 3">
            <a:extLst>
              <a:ext uri="{FF2B5EF4-FFF2-40B4-BE49-F238E27FC236}">
                <a16:creationId xmlns:a16="http://schemas.microsoft.com/office/drawing/2014/main" id="{D9D37A8A-0C72-4E36-EBC4-BA7994A1D21C}"/>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70DFB7FB-D50C-64BC-9424-B0A6C5AFF4A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CF81D89B-675B-B0B8-7596-2D65BBAC7C84}"/>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Tree>
    <p:extLst>
      <p:ext uri="{BB962C8B-B14F-4D97-AF65-F5344CB8AC3E}">
        <p14:creationId xmlns:p14="http://schemas.microsoft.com/office/powerpoint/2010/main" val="154980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C041269-B6E1-49DE-80B8-78135E25D335}"/>
              </a:ext>
            </a:extLst>
          </p:cNvPr>
          <p:cNvSpPr>
            <a:spLocks noGrp="1"/>
          </p:cNvSpPr>
          <p:nvPr>
            <p:ph type="body" idx="4294967295"/>
          </p:nvPr>
        </p:nvSpPr>
        <p:spPr>
          <a:xfrm>
            <a:off x="457200" y="3717032"/>
            <a:ext cx="8229600" cy="2309105"/>
          </a:xfrm>
        </p:spPr>
        <p:txBody>
          <a:bodyPr/>
          <a:lstStyle/>
          <a:p>
            <a:r>
              <a:rPr lang="en-US" altLang="ja-JP" dirty="0" err="1">
                <a:hlinkClick r:id="rId2"/>
              </a:rPr>
              <a:t>utac</a:t>
            </a:r>
            <a:r>
              <a:rPr lang="ja-JP" altLang="en-US" dirty="0">
                <a:hlinkClick r:id="rId2"/>
              </a:rPr>
              <a:t>多要素認証設定方法</a:t>
            </a:r>
            <a:r>
              <a:rPr lang="ja-JP" altLang="en-US" dirty="0"/>
              <a:t>（初めての方向けに「ゆっくり」解説していますので後ほどご覧ください）</a:t>
            </a:r>
            <a:endParaRPr kumimoji="1" lang="ja-JP" altLang="en-US" dirty="0"/>
          </a:p>
        </p:txBody>
      </p:sp>
      <p:sp>
        <p:nvSpPr>
          <p:cNvPr id="2" name="タイトル 1">
            <a:extLst>
              <a:ext uri="{FF2B5EF4-FFF2-40B4-BE49-F238E27FC236}">
                <a16:creationId xmlns:a16="http://schemas.microsoft.com/office/drawing/2014/main" id="{FA5B1B77-7F6E-4E41-B168-EC56B8290811}"/>
              </a:ext>
            </a:extLst>
          </p:cNvPr>
          <p:cNvSpPr>
            <a:spLocks noGrp="1"/>
          </p:cNvSpPr>
          <p:nvPr>
            <p:ph type="title"/>
          </p:nvPr>
        </p:nvSpPr>
        <p:spPr/>
        <p:txBody>
          <a:bodyPr/>
          <a:lstStyle/>
          <a:p>
            <a:r>
              <a:rPr lang="ja-JP" altLang="en-US" dirty="0"/>
              <a:t>設定方法説明ページ・動画</a:t>
            </a:r>
            <a:endParaRPr kumimoji="1" lang="ja-JP" altLang="en-US" dirty="0"/>
          </a:p>
        </p:txBody>
      </p:sp>
      <p:graphicFrame>
        <p:nvGraphicFramePr>
          <p:cNvPr id="7" name="表 7">
            <a:extLst>
              <a:ext uri="{FF2B5EF4-FFF2-40B4-BE49-F238E27FC236}">
                <a16:creationId xmlns:a16="http://schemas.microsoft.com/office/drawing/2014/main" id="{4E0BE75E-6287-4FE7-BCF8-2B4BFB7D5115}"/>
              </a:ext>
            </a:extLst>
          </p:cNvPr>
          <p:cNvGraphicFramePr>
            <a:graphicFrameLocks noGrp="1"/>
          </p:cNvGraphicFramePr>
          <p:nvPr>
            <p:ph idx="1"/>
            <p:extLst>
              <p:ext uri="{D42A27DB-BD31-4B8C-83A1-F6EECF244321}">
                <p14:modId xmlns:p14="http://schemas.microsoft.com/office/powerpoint/2010/main" val="1909922980"/>
              </p:ext>
            </p:extLst>
          </p:nvPr>
        </p:nvGraphicFramePr>
        <p:xfrm>
          <a:off x="143508" y="1710576"/>
          <a:ext cx="8856984" cy="1925320"/>
        </p:xfrm>
        <a:graphic>
          <a:graphicData uri="http://schemas.openxmlformats.org/drawingml/2006/table">
            <a:tbl>
              <a:tblPr firstRow="1" bandRow="1">
                <a:tableStyleId>{5C22544A-7EE6-4342-B048-85BDC9FD1C3A}</a:tableStyleId>
              </a:tblPr>
              <a:tblGrid>
                <a:gridCol w="1189601">
                  <a:extLst>
                    <a:ext uri="{9D8B030D-6E8A-4147-A177-3AD203B41FA5}">
                      <a16:colId xmlns:a16="http://schemas.microsoft.com/office/drawing/2014/main" val="4072199928"/>
                    </a:ext>
                  </a:extLst>
                </a:gridCol>
                <a:gridCol w="3952374">
                  <a:extLst>
                    <a:ext uri="{9D8B030D-6E8A-4147-A177-3AD203B41FA5}">
                      <a16:colId xmlns:a16="http://schemas.microsoft.com/office/drawing/2014/main" val="3763760006"/>
                    </a:ext>
                  </a:extLst>
                </a:gridCol>
                <a:gridCol w="3715009">
                  <a:extLst>
                    <a:ext uri="{9D8B030D-6E8A-4147-A177-3AD203B41FA5}">
                      <a16:colId xmlns:a16="http://schemas.microsoft.com/office/drawing/2014/main" val="3661481327"/>
                    </a:ext>
                  </a:extLst>
                </a:gridCol>
              </a:tblGrid>
              <a:tr h="370840">
                <a:tc>
                  <a:txBody>
                    <a:bodyPr/>
                    <a:lstStyle/>
                    <a:p>
                      <a:r>
                        <a:rPr kumimoji="1" lang="en-US" altLang="ja-JP" dirty="0"/>
                        <a:t>Account</a:t>
                      </a:r>
                      <a:endParaRPr kumimoji="1" lang="ja-JP" altLang="en-US" dirty="0"/>
                    </a:p>
                  </a:txBody>
                  <a:tcPr/>
                </a:tc>
                <a:tc>
                  <a:txBody>
                    <a:bodyPr/>
                    <a:lstStyle/>
                    <a:p>
                      <a:r>
                        <a:rPr kumimoji="1" lang="ja-JP" altLang="en-US" dirty="0"/>
                        <a:t>多要素認証設定</a:t>
                      </a:r>
                    </a:p>
                  </a:txBody>
                  <a:tcPr/>
                </a:tc>
                <a:tc>
                  <a:txBody>
                    <a:bodyPr/>
                    <a:lstStyle/>
                    <a:p>
                      <a:r>
                        <a:rPr kumimoji="1" lang="ja-JP" altLang="en-US" dirty="0"/>
                        <a:t>パスワード変更</a:t>
                      </a:r>
                    </a:p>
                  </a:txBody>
                  <a:tcPr/>
                </a:tc>
                <a:extLst>
                  <a:ext uri="{0D108BD9-81ED-4DB2-BD59-A6C34878D82A}">
                    <a16:rowId xmlns:a16="http://schemas.microsoft.com/office/drawing/2014/main" val="1397794290"/>
                  </a:ext>
                </a:extLst>
              </a:tr>
              <a:tr h="370840">
                <a:tc>
                  <a:txBody>
                    <a:bodyPr/>
                    <a:lstStyle/>
                    <a:p>
                      <a:r>
                        <a:rPr kumimoji="1" lang="en-US" altLang="ja-JP" dirty="0"/>
                        <a:t>utac</a:t>
                      </a:r>
                      <a:endParaRPr kumimoji="1" lang="ja-JP" altLang="en-US" dirty="0"/>
                    </a:p>
                  </a:txBody>
                  <a:tcPr/>
                </a:tc>
                <a:tc>
                  <a:txBody>
                    <a:bodyPr/>
                    <a:lstStyle/>
                    <a:p>
                      <a:r>
                        <a:rPr kumimoji="1" lang="en-US" altLang="ja-JP" dirty="0" err="1">
                          <a:sym typeface="Symbol" panose="05050102010706020507" pitchFamily="18" charset="2"/>
                          <a:hlinkClick r:id="rId3"/>
                        </a:rPr>
                        <a:t>utelecon</a:t>
                      </a:r>
                      <a:r>
                        <a:rPr kumimoji="1" lang="en-US" altLang="ja-JP" dirty="0">
                          <a:sym typeface="Symbol" panose="05050102010706020507" pitchFamily="18" charset="2"/>
                          <a:hlinkClick r:id="rId3"/>
                        </a:rPr>
                        <a:t>: UTokyo Account</a:t>
                      </a:r>
                      <a:r>
                        <a:rPr kumimoji="1" lang="ja-JP" altLang="en-US" dirty="0">
                          <a:sym typeface="Symbol" panose="05050102010706020507" pitchFamily="18" charset="2"/>
                          <a:hlinkClick r:id="rId3"/>
                        </a:rPr>
                        <a:t>における多要素認証の利用</a:t>
                      </a:r>
                      <a:endParaRPr kumimoji="1" lang="en-US" altLang="ja-JP" dirty="0">
                        <a:sym typeface="Symbol" panose="05050102010706020507" pitchFamily="18" charset="2"/>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hlinkClick r:id="rId4"/>
                        </a:rPr>
                        <a:t>UTokyo Account</a:t>
                      </a:r>
                      <a:r>
                        <a:rPr kumimoji="1" lang="ja-JP" altLang="en-US" dirty="0">
                          <a:hlinkClick r:id="rId4"/>
                        </a:rPr>
                        <a:t>利用者メニュー</a:t>
                      </a:r>
                      <a:endParaRPr kumimoji="1" lang="ja-JP" altLang="en-US" dirty="0"/>
                    </a:p>
                  </a:txBody>
                  <a:tcPr/>
                </a:tc>
                <a:extLst>
                  <a:ext uri="{0D108BD9-81ED-4DB2-BD59-A6C34878D82A}">
                    <a16:rowId xmlns:a16="http://schemas.microsoft.com/office/drawing/2014/main" val="1831722643"/>
                  </a:ext>
                </a:extLst>
              </a:tr>
              <a:tr h="370840">
                <a:tc>
                  <a:txBody>
                    <a:bodyPr/>
                    <a:lstStyle/>
                    <a:p>
                      <a:r>
                        <a:rPr kumimoji="1" lang="en-US" altLang="ja-JP" dirty="0"/>
                        <a:t>Google</a:t>
                      </a:r>
                      <a:endParaRPr kumimoji="1" lang="ja-JP" altLang="en-US" dirty="0"/>
                    </a:p>
                  </a:txBody>
                  <a:tcPr/>
                </a:tc>
                <a:tc>
                  <a:txBody>
                    <a:bodyPr/>
                    <a:lstStyle/>
                    <a:p>
                      <a:r>
                        <a:rPr kumimoji="1" lang="ja-JP" altLang="en-US" dirty="0">
                          <a:hlinkClick r:id="rId5"/>
                        </a:rPr>
                        <a:t>クラウドメール </a:t>
                      </a:r>
                      <a:r>
                        <a:rPr kumimoji="1" lang="en-US" altLang="ja-JP" dirty="0">
                          <a:hlinkClick r:id="rId5"/>
                        </a:rPr>
                        <a:t>(</a:t>
                      </a:r>
                      <a:r>
                        <a:rPr kumimoji="1" lang="en-US" altLang="ja-JP" dirty="0" err="1">
                          <a:hlinkClick r:id="rId5"/>
                        </a:rPr>
                        <a:t>GSuite</a:t>
                      </a:r>
                      <a:r>
                        <a:rPr kumimoji="1" lang="en-US" altLang="ja-JP" dirty="0">
                          <a:hlinkClick r:id="rId5"/>
                        </a:rPr>
                        <a:t> for Education) </a:t>
                      </a:r>
                      <a:r>
                        <a:rPr kumimoji="1" lang="ja-JP" altLang="en-US" dirty="0">
                          <a:hlinkClick r:id="rId5"/>
                        </a:rPr>
                        <a:t>アカウントにおける</a:t>
                      </a:r>
                      <a:r>
                        <a:rPr kumimoji="1" lang="en-US" altLang="ja-JP" dirty="0">
                          <a:hlinkClick r:id="rId5"/>
                        </a:rPr>
                        <a:t>2</a:t>
                      </a:r>
                      <a:r>
                        <a:rPr kumimoji="1" lang="ja-JP" altLang="en-US" dirty="0">
                          <a:hlinkClick r:id="rId5"/>
                        </a:rPr>
                        <a:t>段階認証設定のお願い</a:t>
                      </a:r>
                      <a:endParaRPr kumimoji="1" lang="en-US" altLang="ja-JP" dirty="0"/>
                    </a:p>
                  </a:txBody>
                  <a:tcPr/>
                </a:tc>
                <a:tc vMerge="1">
                  <a:txBody>
                    <a:bodyPr/>
                    <a:lstStyle/>
                    <a:p>
                      <a:endParaRPr kumimoji="1" lang="en-US" altLang="ja-JP" dirty="0"/>
                    </a:p>
                  </a:txBody>
                  <a:tcPr/>
                </a:tc>
                <a:extLst>
                  <a:ext uri="{0D108BD9-81ED-4DB2-BD59-A6C34878D82A}">
                    <a16:rowId xmlns:a16="http://schemas.microsoft.com/office/drawing/2014/main" val="3283867869"/>
                  </a:ext>
                </a:extLst>
              </a:tr>
            </a:tbl>
          </a:graphicData>
        </a:graphic>
      </p:graphicFrame>
      <p:sp>
        <p:nvSpPr>
          <p:cNvPr id="4" name="日付プレースホルダー 3">
            <a:extLst>
              <a:ext uri="{FF2B5EF4-FFF2-40B4-BE49-F238E27FC236}">
                <a16:creationId xmlns:a16="http://schemas.microsoft.com/office/drawing/2014/main" id="{6A878805-C363-4BF3-BF39-5E24A351E8E9}"/>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D4A6D400-8BAD-4379-9F5D-B83DEF6F91CC}"/>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CB0E5D28-55EA-4039-840B-94FE54C3CD34}"/>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Tree>
    <p:extLst>
      <p:ext uri="{BB962C8B-B14F-4D97-AF65-F5344CB8AC3E}">
        <p14:creationId xmlns:p14="http://schemas.microsoft.com/office/powerpoint/2010/main" val="289952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p:txBody>
          <a:bodyPr/>
          <a:lstStyle/>
          <a:p>
            <a:r>
              <a:rPr kumimoji="1" lang="ja-JP" altLang="en-US" dirty="0"/>
              <a:t>初期設定時の罠</a:t>
            </a:r>
            <a:endParaRPr kumimoji="1"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kumimoji="1" lang="ja-JP" altLang="en-US" dirty="0"/>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dirty="0"/>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457200" y="1500174"/>
            <a:ext cx="8507288" cy="4525963"/>
          </a:xfrm>
        </p:spPr>
        <p:txBody>
          <a:bodyPr>
            <a:normAutofit fontScale="92500" lnSpcReduction="10000"/>
          </a:bodyPr>
          <a:lstStyle/>
          <a:p>
            <a:r>
              <a:rPr kumimoji="1" lang="ja-JP" altLang="en-US" dirty="0">
                <a:hlinkClick r:id="rId2"/>
              </a:rPr>
              <a:t>初期設定</a:t>
            </a:r>
            <a:r>
              <a:rPr kumimoji="1" lang="ja-JP" altLang="en-US" dirty="0"/>
              <a:t>は以下をやる必要がある</a:t>
            </a:r>
            <a:endParaRPr kumimoji="1" lang="en-US" altLang="ja-JP" dirty="0"/>
          </a:p>
          <a:p>
            <a:pPr lvl="1"/>
            <a:r>
              <a:rPr kumimoji="1" lang="en-US" altLang="ja-JP" dirty="0"/>
              <a:t>(a) </a:t>
            </a:r>
            <a:r>
              <a:rPr kumimoji="1" lang="ja-JP" altLang="en-US" dirty="0"/>
              <a:t>本人確認方法</a:t>
            </a:r>
            <a:r>
              <a:rPr lang="ja-JP" altLang="en-US" dirty="0"/>
              <a:t>（アプリ</a:t>
            </a:r>
            <a:r>
              <a:rPr kumimoji="1" lang="ja-JP" altLang="en-US" dirty="0"/>
              <a:t>？</a:t>
            </a:r>
            <a:r>
              <a:rPr kumimoji="1" lang="en-US" altLang="ja-JP" dirty="0"/>
              <a:t>SMS</a:t>
            </a:r>
            <a:r>
              <a:rPr kumimoji="1" lang="ja-JP" altLang="en-US" dirty="0"/>
              <a:t>？家電？）設定</a:t>
            </a:r>
            <a:endParaRPr kumimoji="1" lang="en-US" altLang="ja-JP" dirty="0"/>
          </a:p>
          <a:p>
            <a:pPr lvl="1"/>
            <a:r>
              <a:rPr lang="en-US" altLang="ja-JP" dirty="0"/>
              <a:t>(b)</a:t>
            </a:r>
            <a:r>
              <a:rPr lang="ja-JP" altLang="en-US" dirty="0">
                <a:solidFill>
                  <a:srgbClr val="F010D5"/>
                </a:solidFill>
              </a:rPr>
              <a:t>「多要素認証</a:t>
            </a:r>
            <a:r>
              <a:rPr lang="en-US" altLang="ja-JP" dirty="0">
                <a:solidFill>
                  <a:srgbClr val="F010D5"/>
                </a:solidFill>
              </a:rPr>
              <a:t>ON</a:t>
            </a:r>
            <a:r>
              <a:rPr lang="ja-JP" altLang="en-US" dirty="0">
                <a:solidFill>
                  <a:srgbClr val="F010D5"/>
                </a:solidFill>
              </a:rPr>
              <a:t>」というフラグ</a:t>
            </a:r>
            <a:r>
              <a:rPr lang="ja-JP" altLang="en-US" dirty="0"/>
              <a:t>の設定</a:t>
            </a:r>
            <a:endParaRPr lang="en-US" altLang="ja-JP" dirty="0"/>
          </a:p>
          <a:p>
            <a:pPr lvl="1"/>
            <a:r>
              <a:rPr lang="en-US" altLang="ja-JP" dirty="0"/>
              <a:t>(c) </a:t>
            </a:r>
            <a:r>
              <a:rPr lang="en-US" altLang="ja-JP" dirty="0">
                <a:solidFill>
                  <a:srgbClr val="F010D5"/>
                </a:solidFill>
              </a:rPr>
              <a:t>40</a:t>
            </a:r>
            <a:r>
              <a:rPr lang="ja-JP" altLang="en-US" dirty="0">
                <a:solidFill>
                  <a:srgbClr val="F010D5"/>
                </a:solidFill>
              </a:rPr>
              <a:t>分</a:t>
            </a:r>
            <a:r>
              <a:rPr lang="ja-JP" altLang="en-US" dirty="0"/>
              <a:t>待つ</a:t>
            </a:r>
            <a:endParaRPr lang="en-US" altLang="ja-JP" dirty="0"/>
          </a:p>
          <a:p>
            <a:r>
              <a:rPr lang="en-US" altLang="ja-JP" dirty="0"/>
              <a:t>(a)</a:t>
            </a:r>
            <a:r>
              <a:rPr lang="ja-JP" altLang="en-US" dirty="0"/>
              <a:t>を終えて</a:t>
            </a:r>
            <a:r>
              <a:rPr lang="en-US" altLang="ja-JP" dirty="0">
                <a:solidFill>
                  <a:srgbClr val="F010D5"/>
                </a:solidFill>
              </a:rPr>
              <a:t>(b)</a:t>
            </a:r>
            <a:r>
              <a:rPr lang="ja-JP" altLang="en-US" dirty="0">
                <a:solidFill>
                  <a:srgbClr val="F010D5"/>
                </a:solidFill>
              </a:rPr>
              <a:t> を忘れてしまうケース</a:t>
            </a:r>
            <a:r>
              <a:rPr lang="ja-JP" altLang="en-US" dirty="0"/>
              <a:t>が多発</a:t>
            </a:r>
            <a:endParaRPr lang="en-US" altLang="ja-JP" dirty="0"/>
          </a:p>
          <a:p>
            <a:pPr lvl="1"/>
            <a:r>
              <a:rPr lang="ja-JP" altLang="en-US" dirty="0"/>
              <a:t>忘れると多要素認証が必須のサービス（</a:t>
            </a:r>
            <a:r>
              <a:rPr lang="en-US" altLang="ja-JP" dirty="0"/>
              <a:t>UTokyo VPN, UTokyo Slack</a:t>
            </a:r>
            <a:r>
              <a:rPr lang="ja-JP" altLang="en-US" dirty="0"/>
              <a:t>）アクセス時に「サービスを利用する権限がない」旨のエラー</a:t>
            </a:r>
            <a:endParaRPr lang="en-US" altLang="ja-JP" dirty="0"/>
          </a:p>
          <a:p>
            <a:r>
              <a:rPr lang="ja-JP" altLang="en-US" b="1" dirty="0"/>
              <a:t>初期設定ページに従い最後</a:t>
            </a:r>
            <a:r>
              <a:rPr lang="en-US" altLang="ja-JP" b="1" dirty="0"/>
              <a:t>(b)</a:t>
            </a:r>
            <a:r>
              <a:rPr lang="ja-JP" altLang="en-US" b="1" dirty="0"/>
              <a:t>までやり遂げてください</a:t>
            </a:r>
            <a:endParaRPr lang="en-US" altLang="ja-JP" b="1" dirty="0"/>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179512" y="1500174"/>
            <a:ext cx="8856984"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B050"/>
                </a:solidFill>
              </a:rPr>
              <a:t>本人確認方法をもう一つ（電話など）</a:t>
            </a:r>
            <a:r>
              <a:rPr kumimoji="1" lang="ja-JP" altLang="en-US" dirty="0"/>
              <a:t>登録する</a:t>
            </a:r>
            <a:endParaRPr kumimoji="1" lang="en-US" altLang="ja-JP" dirty="0"/>
          </a:p>
          <a:p>
            <a:pPr lvl="1"/>
            <a:r>
              <a:rPr kumimoji="1" lang="ja-JP" altLang="en-US" dirty="0"/>
              <a:t>アプリの設定は</a:t>
            </a:r>
            <a:r>
              <a:rPr kumimoji="1" lang="ja-JP" altLang="en-US" dirty="0">
                <a:hlinkClick r:id="rId2"/>
              </a:rPr>
              <a:t>設定ページ</a:t>
            </a:r>
            <a:r>
              <a:rPr kumimoji="1" lang="ja-JP" altLang="en-US" dirty="0"/>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p:txBody>
          <a:bodyPr>
            <a:normAutofit fontScale="90000"/>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107504" y="1500174"/>
            <a:ext cx="8964488" cy="4525963"/>
          </a:xfrm>
        </p:spPr>
        <p:txBody>
          <a:bodyPr>
            <a:normAutofit fontScale="92500" lnSpcReduction="10000"/>
          </a:bodyPr>
          <a:lstStyle/>
          <a:p>
            <a:r>
              <a:rPr kumimoji="1" lang="ja-JP" altLang="en-US" dirty="0"/>
              <a:t>多要素認証専用に以下いずれか</a:t>
            </a:r>
            <a:r>
              <a:rPr lang="ja-JP" altLang="en-US" dirty="0"/>
              <a:t>をご検討ください</a:t>
            </a:r>
            <a:endParaRPr kumimoji="1" lang="en-US" altLang="ja-JP" dirty="0"/>
          </a:p>
          <a:p>
            <a:pPr lvl="1"/>
            <a:r>
              <a:rPr lang="ja-JP" altLang="en-US" sz="1700" dirty="0">
                <a:hlinkClick r:id="rId3"/>
              </a:rPr>
              <a:t>大学貸し出し</a:t>
            </a:r>
            <a:r>
              <a:rPr lang="ja-JP" altLang="en-US" b="1" dirty="0"/>
              <a:t>ガラ</a:t>
            </a:r>
            <a:r>
              <a:rPr kumimoji="1" lang="ja-JP" altLang="en-US" b="1" dirty="0"/>
              <a:t>携電話</a:t>
            </a:r>
            <a:r>
              <a:rPr kumimoji="1" lang="ja-JP" altLang="en-US" dirty="0"/>
              <a:t>（</a:t>
            </a:r>
            <a:r>
              <a:rPr kumimoji="1" lang="en-US" altLang="ja-JP" dirty="0"/>
              <a:t>480</a:t>
            </a:r>
            <a:r>
              <a:rPr kumimoji="1" lang="ja-JP" altLang="en-US" dirty="0"/>
              <a:t>円</a:t>
            </a:r>
            <a:r>
              <a:rPr kumimoji="1" lang="en-US" altLang="ja-JP" dirty="0"/>
              <a:t>/</a:t>
            </a:r>
            <a:r>
              <a:rPr kumimoji="1" lang="ja-JP" altLang="en-US" dirty="0"/>
              <a:t>月）</a:t>
            </a:r>
            <a:endParaRPr kumimoji="1" lang="en-US" altLang="ja-JP" dirty="0"/>
          </a:p>
          <a:p>
            <a:pPr lvl="1"/>
            <a:r>
              <a:rPr lang="ja-JP" altLang="en-US" sz="1700" dirty="0">
                <a:hlinkClick r:id="rId4"/>
              </a:rPr>
              <a:t>大学貸し出し</a:t>
            </a:r>
            <a:r>
              <a:rPr lang="ja-JP" altLang="en-US" b="1" dirty="0"/>
              <a:t>専用ハードウェアトークン</a:t>
            </a:r>
            <a:endParaRPr lang="en-US" altLang="ja-JP" b="1" dirty="0"/>
          </a:p>
          <a:p>
            <a:pPr lvl="2"/>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pPr lvl="1"/>
            <a:r>
              <a:rPr kumimoji="1" lang="ja-JP" altLang="en-US" b="1" dirty="0"/>
              <a:t>専用セキュリティキー</a:t>
            </a:r>
            <a:r>
              <a:rPr kumimoji="1" lang="ja-JP" altLang="en-US" dirty="0"/>
              <a:t> </a:t>
            </a:r>
            <a:r>
              <a:rPr kumimoji="1" lang="en-US" altLang="ja-JP" dirty="0">
                <a:hlinkClick r:id="rId5"/>
              </a:rPr>
              <a:t>YubiKey</a:t>
            </a:r>
            <a:endParaRPr kumimoji="1" lang="en-US" altLang="ja-JP" dirty="0"/>
          </a:p>
          <a:p>
            <a:pPr lvl="2"/>
            <a:r>
              <a:rPr lang="en-US" altLang="ja-JP" dirty="0"/>
              <a:t>USB</a:t>
            </a:r>
            <a:r>
              <a:rPr lang="ja-JP" altLang="en-US" dirty="0"/>
              <a:t>ポートに刺すか近接無線通信（</a:t>
            </a:r>
            <a:r>
              <a:rPr lang="en-US" altLang="ja-JP" dirty="0"/>
              <a:t>NFC</a:t>
            </a:r>
            <a:r>
              <a:rPr lang="ja-JP" altLang="en-US" dirty="0"/>
              <a:t>）で</a:t>
            </a:r>
            <a:r>
              <a:rPr lang="en-US" altLang="ja-JP" dirty="0"/>
              <a:t>PC</a:t>
            </a:r>
            <a:r>
              <a:rPr lang="ja-JP" altLang="en-US" dirty="0"/>
              <a:t>と接続</a:t>
            </a:r>
            <a:endParaRPr lang="en-US" altLang="ja-JP" dirty="0"/>
          </a:p>
          <a:p>
            <a:pPr lvl="2"/>
            <a:r>
              <a:rPr kumimoji="1" lang="ja-JP" altLang="en-US" dirty="0"/>
              <a:t>自費購入下さい（</a:t>
            </a:r>
            <a:r>
              <a:rPr kumimoji="1" lang="en-US" altLang="ja-JP" dirty="0"/>
              <a:t>Amazon</a:t>
            </a:r>
            <a:r>
              <a:rPr kumimoji="1" lang="ja-JP" altLang="en-US" dirty="0"/>
              <a:t>など）</a:t>
            </a:r>
            <a:endParaRPr kumimoji="1" lang="en-US" altLang="ja-JP" dirty="0"/>
          </a:p>
          <a:p>
            <a:pPr lvl="2"/>
            <a:r>
              <a:rPr kumimoji="1" lang="ja-JP" altLang="en-US" dirty="0"/>
              <a:t>設定方法案内は少々お待ちください（巷に溢れていますが</a:t>
            </a:r>
            <a:r>
              <a:rPr kumimoji="1" lang="en-US" altLang="ja-JP" dirty="0"/>
              <a:t>utac</a:t>
            </a:r>
            <a:r>
              <a:rPr kumimoji="1" lang="ja-JP" altLang="en-US" dirty="0"/>
              <a:t>での正解がわかりにくい）</a:t>
            </a:r>
          </a:p>
          <a:p>
            <a:pPr lvl="1"/>
            <a:r>
              <a:rPr lang="ja-JP" altLang="en-US" b="1" dirty="0"/>
              <a:t>固定電話</a:t>
            </a:r>
            <a:r>
              <a:rPr lang="en-US" altLang="ja-JP" b="1" dirty="0"/>
              <a:t>x2</a:t>
            </a:r>
            <a:r>
              <a:rPr lang="ja-JP" altLang="en-US" dirty="0"/>
              <a:t>（いえでんと職場電話）</a:t>
            </a:r>
            <a:endParaRPr lang="en-US" altLang="ja-JP" dirty="0"/>
          </a:p>
          <a:p>
            <a:pPr lvl="2"/>
            <a:r>
              <a:rPr lang="ja-JP" altLang="en-US" dirty="0"/>
              <a:t>出張時に困るので結局持ち歩ける方法を推奨</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641423" y="316946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294421" y="2204864"/>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457200" y="1500174"/>
            <a:ext cx="8435280" cy="4525963"/>
          </a:xfrm>
        </p:spPr>
        <p:txBody>
          <a:bodyPr>
            <a:normAutofit fontScale="92500" lnSpcReduction="100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pPr lvl="1"/>
            <a:r>
              <a:rPr kumimoji="1" lang="ja-JP" altLang="en-US" dirty="0"/>
              <a:t>専用ハードウェアトークン</a:t>
            </a:r>
            <a:endParaRPr kumimoji="1" lang="en-US" altLang="ja-JP" dirty="0"/>
          </a:p>
          <a:p>
            <a:pPr lvl="1"/>
            <a:r>
              <a:rPr lang="ja-JP" altLang="en-US" dirty="0"/>
              <a:t>専用セキュリティキー</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934A7-30D2-8DDA-AAA9-F7342DBE9932}"/>
              </a:ext>
            </a:extLst>
          </p:cNvPr>
          <p:cNvSpPr>
            <a:spLocks noGrp="1"/>
          </p:cNvSpPr>
          <p:nvPr>
            <p:ph type="title"/>
          </p:nvPr>
        </p:nvSpPr>
        <p:spPr/>
        <p:txBody>
          <a:bodyPr>
            <a:normAutofit fontScale="90000"/>
          </a:bodyPr>
          <a:lstStyle/>
          <a:p>
            <a:r>
              <a:rPr lang="ja-JP" altLang="en-US" dirty="0"/>
              <a:t>絶対に漏らせないデータがそこにはある</a:t>
            </a:r>
            <a:endParaRPr kumimoji="1" lang="ja-JP" altLang="en-US" dirty="0"/>
          </a:p>
        </p:txBody>
      </p:sp>
      <p:sp>
        <p:nvSpPr>
          <p:cNvPr id="4" name="日付プレースホルダー 3">
            <a:extLst>
              <a:ext uri="{FF2B5EF4-FFF2-40B4-BE49-F238E27FC236}">
                <a16:creationId xmlns:a16="http://schemas.microsoft.com/office/drawing/2014/main" id="{E433F9AC-8174-19BC-B7C7-C5E24720BD1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85BDD17D-2DAC-23F8-253F-886C8541D68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65BC695-8C26-9826-C3B4-7D353D8D9703}"/>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40" name="グループ化 39">
            <a:extLst>
              <a:ext uri="{FF2B5EF4-FFF2-40B4-BE49-F238E27FC236}">
                <a16:creationId xmlns:a16="http://schemas.microsoft.com/office/drawing/2014/main" id="{66CF50F7-A0B5-7F50-052B-BF5C0AE2B35B}"/>
              </a:ext>
            </a:extLst>
          </p:cNvPr>
          <p:cNvGrpSpPr/>
          <p:nvPr/>
        </p:nvGrpSpPr>
        <p:grpSpPr>
          <a:xfrm>
            <a:off x="5275590" y="1712943"/>
            <a:ext cx="1626698" cy="935360"/>
            <a:chOff x="3203848" y="1825915"/>
            <a:chExt cx="2274263" cy="1307713"/>
          </a:xfrm>
        </p:grpSpPr>
        <p:sp>
          <p:nvSpPr>
            <p:cNvPr id="19" name="雲 18">
              <a:extLst>
                <a:ext uri="{FF2B5EF4-FFF2-40B4-BE49-F238E27FC236}">
                  <a16:creationId xmlns:a16="http://schemas.microsoft.com/office/drawing/2014/main" id="{2E54CE4C-4011-08C8-86F4-45E97D7C4136}"/>
                </a:ext>
              </a:extLst>
            </p:cNvPr>
            <p:cNvSpPr/>
            <p:nvPr/>
          </p:nvSpPr>
          <p:spPr>
            <a:xfrm>
              <a:off x="3203848" y="1825915"/>
              <a:ext cx="2274263" cy="13077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99AD6698-5EB6-F150-63A7-A80698403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04" y="2057524"/>
              <a:ext cx="1584949" cy="831132"/>
            </a:xfrm>
            <a:prstGeom prst="rect">
              <a:avLst/>
            </a:prstGeom>
          </p:spPr>
        </p:pic>
      </p:grpSp>
      <p:grpSp>
        <p:nvGrpSpPr>
          <p:cNvPr id="39" name="グループ化 38">
            <a:extLst>
              <a:ext uri="{FF2B5EF4-FFF2-40B4-BE49-F238E27FC236}">
                <a16:creationId xmlns:a16="http://schemas.microsoft.com/office/drawing/2014/main" id="{FC71A395-93C2-6604-1252-45ADE056C995}"/>
              </a:ext>
            </a:extLst>
          </p:cNvPr>
          <p:cNvGrpSpPr/>
          <p:nvPr/>
        </p:nvGrpSpPr>
        <p:grpSpPr>
          <a:xfrm>
            <a:off x="3675823" y="1340768"/>
            <a:ext cx="1626698" cy="935359"/>
            <a:chOff x="5580619" y="1664743"/>
            <a:chExt cx="2274263" cy="1307712"/>
          </a:xfrm>
        </p:grpSpPr>
        <p:sp>
          <p:nvSpPr>
            <p:cNvPr id="18" name="雲 17">
              <a:extLst>
                <a:ext uri="{FF2B5EF4-FFF2-40B4-BE49-F238E27FC236}">
                  <a16:creationId xmlns:a16="http://schemas.microsoft.com/office/drawing/2014/main" id="{187CC96F-4565-1F1D-4845-E35E3ACE4D67}"/>
                </a:ext>
              </a:extLst>
            </p:cNvPr>
            <p:cNvSpPr/>
            <p:nvPr/>
          </p:nvSpPr>
          <p:spPr>
            <a:xfrm>
              <a:off x="5580619" y="1664743"/>
              <a:ext cx="2274263" cy="130771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グラフィカル ユーザー インターフェイス が含まれている画像&#10;&#10;自動的に生成された説明">
              <a:extLst>
                <a:ext uri="{FF2B5EF4-FFF2-40B4-BE49-F238E27FC236}">
                  <a16:creationId xmlns:a16="http://schemas.microsoft.com/office/drawing/2014/main" id="{1E787342-C8E2-9C43-B73E-C41F74A3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971" y="1905008"/>
              <a:ext cx="1089558" cy="726371"/>
            </a:xfrm>
            <a:prstGeom prst="rect">
              <a:avLst/>
            </a:prstGeom>
          </p:spPr>
        </p:pic>
      </p:grpSp>
      <p:grpSp>
        <p:nvGrpSpPr>
          <p:cNvPr id="43" name="グループ化 42">
            <a:extLst>
              <a:ext uri="{FF2B5EF4-FFF2-40B4-BE49-F238E27FC236}">
                <a16:creationId xmlns:a16="http://schemas.microsoft.com/office/drawing/2014/main" id="{6B744223-B6D2-D680-74DB-EC9758C0CF94}"/>
              </a:ext>
            </a:extLst>
          </p:cNvPr>
          <p:cNvGrpSpPr/>
          <p:nvPr/>
        </p:nvGrpSpPr>
        <p:grpSpPr>
          <a:xfrm>
            <a:off x="2176787" y="1827799"/>
            <a:ext cx="1510641" cy="707450"/>
            <a:chOff x="1699620" y="3945686"/>
            <a:chExt cx="2274263" cy="1065063"/>
          </a:xfrm>
        </p:grpSpPr>
        <p:sp>
          <p:nvSpPr>
            <p:cNvPr id="32" name="雲 31">
              <a:extLst>
                <a:ext uri="{FF2B5EF4-FFF2-40B4-BE49-F238E27FC236}">
                  <a16:creationId xmlns:a16="http://schemas.microsoft.com/office/drawing/2014/main" id="{ECAFC4FD-351A-F19A-5AA1-0DD61BF4035E}"/>
                </a:ext>
              </a:extLst>
            </p:cNvPr>
            <p:cNvSpPr/>
            <p:nvPr/>
          </p:nvSpPr>
          <p:spPr>
            <a:xfrm>
              <a:off x="1699620" y="3945686"/>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D866E30B-BD15-F699-DE38-96059AA3E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1" y="4316075"/>
              <a:ext cx="1714083" cy="324286"/>
            </a:xfrm>
            <a:prstGeom prst="rect">
              <a:avLst/>
            </a:prstGeom>
          </p:spPr>
        </p:pic>
      </p:grpSp>
      <p:grpSp>
        <p:nvGrpSpPr>
          <p:cNvPr id="42" name="グループ化 41">
            <a:extLst>
              <a:ext uri="{FF2B5EF4-FFF2-40B4-BE49-F238E27FC236}">
                <a16:creationId xmlns:a16="http://schemas.microsoft.com/office/drawing/2014/main" id="{2A7D0B4B-6C96-9DD8-02D9-9730B185CFD0}"/>
              </a:ext>
            </a:extLst>
          </p:cNvPr>
          <p:cNvGrpSpPr/>
          <p:nvPr/>
        </p:nvGrpSpPr>
        <p:grpSpPr>
          <a:xfrm>
            <a:off x="483975" y="1462977"/>
            <a:ext cx="1741951" cy="956911"/>
            <a:chOff x="4572000" y="3239988"/>
            <a:chExt cx="2274263" cy="1249328"/>
          </a:xfrm>
        </p:grpSpPr>
        <p:sp>
          <p:nvSpPr>
            <p:cNvPr id="36" name="雲 35">
              <a:extLst>
                <a:ext uri="{FF2B5EF4-FFF2-40B4-BE49-F238E27FC236}">
                  <a16:creationId xmlns:a16="http://schemas.microsoft.com/office/drawing/2014/main" id="{35D685F3-0699-0027-5B1A-A96B16B4CA42}"/>
                </a:ext>
              </a:extLst>
            </p:cNvPr>
            <p:cNvSpPr/>
            <p:nvPr/>
          </p:nvSpPr>
          <p:spPr>
            <a:xfrm>
              <a:off x="4572000" y="3284310"/>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descr="ロゴ&#10;&#10;自動的に生成された説明">
              <a:extLst>
                <a:ext uri="{FF2B5EF4-FFF2-40B4-BE49-F238E27FC236}">
                  <a16:creationId xmlns:a16="http://schemas.microsoft.com/office/drawing/2014/main" id="{EDC2CABD-8969-3D2C-0821-ACF43B8AE1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467" y="3239988"/>
              <a:ext cx="1249328" cy="1249328"/>
            </a:xfrm>
            <a:prstGeom prst="rect">
              <a:avLst/>
            </a:prstGeom>
          </p:spPr>
        </p:pic>
      </p:grpSp>
      <p:sp>
        <p:nvSpPr>
          <p:cNvPr id="45" name="雲 44">
            <a:extLst>
              <a:ext uri="{FF2B5EF4-FFF2-40B4-BE49-F238E27FC236}">
                <a16:creationId xmlns:a16="http://schemas.microsoft.com/office/drawing/2014/main" id="{BFC88472-094F-1249-FCDD-E40F8A76093E}"/>
              </a:ext>
            </a:extLst>
          </p:cNvPr>
          <p:cNvSpPr/>
          <p:nvPr/>
        </p:nvSpPr>
        <p:spPr>
          <a:xfrm>
            <a:off x="6982709" y="1750515"/>
            <a:ext cx="1626698" cy="9353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t>
            </a:r>
            <a:endParaRPr kumimoji="1" lang="ja-JP" altLang="en-US" dirty="0">
              <a:solidFill>
                <a:schemeClr val="tx1"/>
              </a:solidFill>
            </a:endParaRPr>
          </a:p>
        </p:txBody>
      </p:sp>
      <p:pic>
        <p:nvPicPr>
          <p:cNvPr id="60" name="図 59">
            <a:extLst>
              <a:ext uri="{FF2B5EF4-FFF2-40B4-BE49-F238E27FC236}">
                <a16:creationId xmlns:a16="http://schemas.microsoft.com/office/drawing/2014/main" id="{868118BC-DD11-26E6-FB99-6C73F210E1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3524" y="4963473"/>
            <a:ext cx="925270" cy="1345847"/>
          </a:xfrm>
          <a:prstGeom prst="rect">
            <a:avLst/>
          </a:prstGeom>
        </p:spPr>
      </p:pic>
      <p:pic>
        <p:nvPicPr>
          <p:cNvPr id="62" name="図 61" descr="ゲームのキャラクター&#10;&#10;低い精度で自動的に生成された説明">
            <a:extLst>
              <a:ext uri="{FF2B5EF4-FFF2-40B4-BE49-F238E27FC236}">
                <a16:creationId xmlns:a16="http://schemas.microsoft.com/office/drawing/2014/main" id="{DAC76D61-52F2-6A40-5F3D-6BDEF6AD98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2994" y="4811779"/>
            <a:ext cx="925270" cy="1345847"/>
          </a:xfrm>
          <a:prstGeom prst="rect">
            <a:avLst/>
          </a:prstGeom>
        </p:spPr>
      </p:pic>
      <p:pic>
        <p:nvPicPr>
          <p:cNvPr id="72" name="図 71" descr="おもちゃ, 衣類 が含まれている画像&#10;&#10;自動的に生成された説明">
            <a:extLst>
              <a:ext uri="{FF2B5EF4-FFF2-40B4-BE49-F238E27FC236}">
                <a16:creationId xmlns:a16="http://schemas.microsoft.com/office/drawing/2014/main" id="{2D7B85CE-15F3-669E-AFCD-551CCB5A3A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63679" y="4581076"/>
            <a:ext cx="815960" cy="1521605"/>
          </a:xfrm>
          <a:prstGeom prst="rect">
            <a:avLst/>
          </a:prstGeom>
        </p:spPr>
      </p:pic>
      <p:pic>
        <p:nvPicPr>
          <p:cNvPr id="76" name="図 75" descr="おもちゃ が含まれている画像&#10;&#10;自動的に生成された説明">
            <a:extLst>
              <a:ext uri="{FF2B5EF4-FFF2-40B4-BE49-F238E27FC236}">
                <a16:creationId xmlns:a16="http://schemas.microsoft.com/office/drawing/2014/main" id="{7A9ACB37-7520-8A0A-CA76-C601277884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1587" y="4795679"/>
            <a:ext cx="942092" cy="1345846"/>
          </a:xfrm>
          <a:prstGeom prst="rect">
            <a:avLst/>
          </a:prstGeom>
        </p:spPr>
      </p:pic>
      <p:grpSp>
        <p:nvGrpSpPr>
          <p:cNvPr id="159" name="グループ化 158">
            <a:extLst>
              <a:ext uri="{FF2B5EF4-FFF2-40B4-BE49-F238E27FC236}">
                <a16:creationId xmlns:a16="http://schemas.microsoft.com/office/drawing/2014/main" id="{356EF083-B7D8-C1C9-694B-B9DF9D6E44DE}"/>
              </a:ext>
            </a:extLst>
          </p:cNvPr>
          <p:cNvGrpSpPr/>
          <p:nvPr/>
        </p:nvGrpSpPr>
        <p:grpSpPr>
          <a:xfrm>
            <a:off x="757722" y="2038543"/>
            <a:ext cx="7735789" cy="2924930"/>
            <a:chOff x="757722" y="2349846"/>
            <a:chExt cx="7735789" cy="2924930"/>
          </a:xfrm>
        </p:grpSpPr>
        <p:pic>
          <p:nvPicPr>
            <p:cNvPr id="101" name="図 100" descr="文字の書かれた紙&#10;&#10;自動的に生成された説明">
              <a:extLst>
                <a:ext uri="{FF2B5EF4-FFF2-40B4-BE49-F238E27FC236}">
                  <a16:creationId xmlns:a16="http://schemas.microsoft.com/office/drawing/2014/main" id="{4065754C-7B10-DEB7-7904-4CDD4C9770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7722" y="2406212"/>
              <a:ext cx="213878" cy="373586"/>
            </a:xfrm>
            <a:prstGeom prst="rect">
              <a:avLst/>
            </a:prstGeom>
          </p:spPr>
        </p:pic>
        <p:cxnSp>
          <p:nvCxnSpPr>
            <p:cNvPr id="103" name="直線コネクタ 102">
              <a:extLst>
                <a:ext uri="{FF2B5EF4-FFF2-40B4-BE49-F238E27FC236}">
                  <a16:creationId xmlns:a16="http://schemas.microsoft.com/office/drawing/2014/main" id="{587EED2C-6BE3-F7E1-C294-9D9415AFEECB}"/>
                </a:ext>
              </a:extLst>
            </p:cNvPr>
            <p:cNvCxnSpPr>
              <a:cxnSpLocks/>
              <a:stCxn id="62" idx="0"/>
              <a:endCxn id="137" idx="2"/>
            </p:cNvCxnSpPr>
            <p:nvPr/>
          </p:nvCxnSpPr>
          <p:spPr>
            <a:xfrm flipV="1">
              <a:off x="3135629" y="2723764"/>
              <a:ext cx="983672" cy="239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5FA9A7A-B043-E15E-C352-0B8E18ACDC20}"/>
                </a:ext>
              </a:extLst>
            </p:cNvPr>
            <p:cNvCxnSpPr>
              <a:cxnSpLocks/>
              <a:stCxn id="60" idx="0"/>
              <a:endCxn id="142" idx="2"/>
            </p:cNvCxnSpPr>
            <p:nvPr/>
          </p:nvCxnSpPr>
          <p:spPr>
            <a:xfrm flipV="1">
              <a:off x="4186159" y="3099683"/>
              <a:ext cx="1820797" cy="217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4FE0C27-F041-D223-225F-465C728A3F86}"/>
                </a:ext>
              </a:extLst>
            </p:cNvPr>
            <p:cNvCxnSpPr>
              <a:cxnSpLocks/>
              <a:stCxn id="76" idx="0"/>
              <a:endCxn id="131" idx="2"/>
            </p:cNvCxnSpPr>
            <p:nvPr/>
          </p:nvCxnSpPr>
          <p:spPr>
            <a:xfrm flipH="1" flipV="1">
              <a:off x="1486292" y="2788525"/>
              <a:ext cx="4006341" cy="231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C8712F70-F593-6E1A-C118-E9CC757973E5}"/>
                </a:ext>
              </a:extLst>
            </p:cNvPr>
            <p:cNvCxnSpPr>
              <a:cxnSpLocks/>
              <a:stCxn id="72" idx="0"/>
              <a:endCxn id="140" idx="2"/>
            </p:cNvCxnSpPr>
            <p:nvPr/>
          </p:nvCxnSpPr>
          <p:spPr>
            <a:xfrm flipH="1" flipV="1">
              <a:off x="5067460" y="2738320"/>
              <a:ext cx="1304199" cy="2154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0466E923-82ED-3182-DF93-F18702A6C27A}"/>
                </a:ext>
              </a:extLst>
            </p:cNvPr>
            <p:cNvCxnSpPr>
              <a:cxnSpLocks/>
              <a:stCxn id="60" idx="0"/>
              <a:endCxn id="134" idx="2"/>
            </p:cNvCxnSpPr>
            <p:nvPr/>
          </p:nvCxnSpPr>
          <p:spPr>
            <a:xfrm flipH="1" flipV="1">
              <a:off x="2930877" y="2940071"/>
              <a:ext cx="1255282" cy="233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44CFCA6-A6A8-5D2F-5F58-34318945766C}"/>
                </a:ext>
              </a:extLst>
            </p:cNvPr>
            <p:cNvCxnSpPr>
              <a:cxnSpLocks/>
              <a:stCxn id="62" idx="0"/>
              <a:endCxn id="145" idx="2"/>
            </p:cNvCxnSpPr>
            <p:nvPr/>
          </p:nvCxnSpPr>
          <p:spPr>
            <a:xfrm flipV="1">
              <a:off x="3135629" y="3096057"/>
              <a:ext cx="4302784" cy="20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061D065-FA49-DC92-48CC-119E7FB60817}"/>
                </a:ext>
              </a:extLst>
            </p:cNvPr>
            <p:cNvCxnSpPr>
              <a:cxnSpLocks/>
              <a:stCxn id="76" idx="0"/>
              <a:endCxn id="135" idx="2"/>
            </p:cNvCxnSpPr>
            <p:nvPr/>
          </p:nvCxnSpPr>
          <p:spPr>
            <a:xfrm flipH="1" flipV="1">
              <a:off x="3226642" y="2949130"/>
              <a:ext cx="2265991" cy="215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5C546C6-38CC-889C-A8BD-EAE6D8785EFF}"/>
                </a:ext>
              </a:extLst>
            </p:cNvPr>
            <p:cNvCxnSpPr>
              <a:cxnSpLocks/>
              <a:stCxn id="72" idx="0"/>
              <a:endCxn id="144" idx="2"/>
            </p:cNvCxnSpPr>
            <p:nvPr/>
          </p:nvCxnSpPr>
          <p:spPr>
            <a:xfrm flipV="1">
              <a:off x="6371659" y="3114571"/>
              <a:ext cx="257590" cy="1777808"/>
            </a:xfrm>
            <a:prstGeom prst="line">
              <a:avLst/>
            </a:prstGeom>
          </p:spPr>
          <p:style>
            <a:lnRef idx="1">
              <a:schemeClr val="accent1"/>
            </a:lnRef>
            <a:fillRef idx="0">
              <a:schemeClr val="accent1"/>
            </a:fillRef>
            <a:effectRef idx="0">
              <a:schemeClr val="accent1"/>
            </a:effectRef>
            <a:fontRef idx="minor">
              <a:schemeClr val="tx1"/>
            </a:fontRef>
          </p:style>
        </p:cxnSp>
        <p:pic>
          <p:nvPicPr>
            <p:cNvPr id="130" name="図 129" descr="文字の書かれた紙&#10;&#10;自動的に生成された説明">
              <a:extLst>
                <a:ext uri="{FF2B5EF4-FFF2-40B4-BE49-F238E27FC236}">
                  <a16:creationId xmlns:a16="http://schemas.microsoft.com/office/drawing/2014/main" id="{268FB358-FC14-8363-7D4B-DCB04C8B98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3588" y="2405880"/>
              <a:ext cx="213878" cy="373586"/>
            </a:xfrm>
            <a:prstGeom prst="rect">
              <a:avLst/>
            </a:prstGeom>
          </p:spPr>
        </p:pic>
        <p:pic>
          <p:nvPicPr>
            <p:cNvPr id="131" name="図 130" descr="文字の書かれた紙&#10;&#10;自動的に生成された説明">
              <a:extLst>
                <a:ext uri="{FF2B5EF4-FFF2-40B4-BE49-F238E27FC236}">
                  <a16:creationId xmlns:a16="http://schemas.microsoft.com/office/drawing/2014/main" id="{3FA6F384-44CA-9409-B14C-338A5666D6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9353" y="2414939"/>
              <a:ext cx="213878" cy="373586"/>
            </a:xfrm>
            <a:prstGeom prst="rect">
              <a:avLst/>
            </a:prstGeom>
          </p:spPr>
        </p:pic>
        <p:pic>
          <p:nvPicPr>
            <p:cNvPr id="132" name="図 131" descr="文字の書かれた紙&#10;&#10;自動的に生成された説明">
              <a:extLst>
                <a:ext uri="{FF2B5EF4-FFF2-40B4-BE49-F238E27FC236}">
                  <a16:creationId xmlns:a16="http://schemas.microsoft.com/office/drawing/2014/main" id="{EB9CA58C-3219-2DDF-A2DA-F94A12B7B1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81" y="2420768"/>
              <a:ext cx="213878" cy="373586"/>
            </a:xfrm>
            <a:prstGeom prst="rect">
              <a:avLst/>
            </a:prstGeom>
          </p:spPr>
        </p:pic>
        <p:pic>
          <p:nvPicPr>
            <p:cNvPr id="133" name="図 132" descr="文字の書かれた紙&#10;&#10;自動的に生成された説明">
              <a:extLst>
                <a:ext uri="{FF2B5EF4-FFF2-40B4-BE49-F238E27FC236}">
                  <a16:creationId xmlns:a16="http://schemas.microsoft.com/office/drawing/2014/main" id="{69D6C90A-E25C-C3AA-5E8D-FDA115F77B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072" y="2566817"/>
              <a:ext cx="213878" cy="373586"/>
            </a:xfrm>
            <a:prstGeom prst="rect">
              <a:avLst/>
            </a:prstGeom>
          </p:spPr>
        </p:pic>
        <p:pic>
          <p:nvPicPr>
            <p:cNvPr id="134" name="図 133" descr="文字の書かれた紙&#10;&#10;自動的に生成された説明">
              <a:extLst>
                <a:ext uri="{FF2B5EF4-FFF2-40B4-BE49-F238E27FC236}">
                  <a16:creationId xmlns:a16="http://schemas.microsoft.com/office/drawing/2014/main" id="{B71ED10B-5555-B7D9-5858-C5510F5284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3938" y="2566485"/>
              <a:ext cx="213878" cy="373586"/>
            </a:xfrm>
            <a:prstGeom prst="rect">
              <a:avLst/>
            </a:prstGeom>
          </p:spPr>
        </p:pic>
        <p:pic>
          <p:nvPicPr>
            <p:cNvPr id="135" name="図 134" descr="文字の書かれた紙&#10;&#10;自動的に生成された説明">
              <a:extLst>
                <a:ext uri="{FF2B5EF4-FFF2-40B4-BE49-F238E27FC236}">
                  <a16:creationId xmlns:a16="http://schemas.microsoft.com/office/drawing/2014/main" id="{542648A2-C5FC-B77C-10E9-C3D3C27F1E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03" y="2575544"/>
              <a:ext cx="213878" cy="373586"/>
            </a:xfrm>
            <a:prstGeom prst="rect">
              <a:avLst/>
            </a:prstGeom>
          </p:spPr>
        </p:pic>
        <p:pic>
          <p:nvPicPr>
            <p:cNvPr id="136" name="図 135" descr="文字の書かれた紙&#10;&#10;自動的に生成された説明">
              <a:extLst>
                <a:ext uri="{FF2B5EF4-FFF2-40B4-BE49-F238E27FC236}">
                  <a16:creationId xmlns:a16="http://schemas.microsoft.com/office/drawing/2014/main" id="{0EA4EE6F-AC99-D1CE-5282-3DF1B791C3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6231" y="2581373"/>
              <a:ext cx="213878" cy="373586"/>
            </a:xfrm>
            <a:prstGeom prst="rect">
              <a:avLst/>
            </a:prstGeom>
          </p:spPr>
        </p:pic>
        <p:pic>
          <p:nvPicPr>
            <p:cNvPr id="137" name="図 136" descr="文字の書かれた紙&#10;&#10;自動的に生成された説明">
              <a:extLst>
                <a:ext uri="{FF2B5EF4-FFF2-40B4-BE49-F238E27FC236}">
                  <a16:creationId xmlns:a16="http://schemas.microsoft.com/office/drawing/2014/main" id="{3E5720E6-B025-4452-A3CF-5512F70E4A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2362" y="2350178"/>
              <a:ext cx="213878" cy="373586"/>
            </a:xfrm>
            <a:prstGeom prst="rect">
              <a:avLst/>
            </a:prstGeom>
          </p:spPr>
        </p:pic>
        <p:pic>
          <p:nvPicPr>
            <p:cNvPr id="138" name="図 137" descr="文字の書かれた紙&#10;&#10;自動的に生成された説明">
              <a:extLst>
                <a:ext uri="{FF2B5EF4-FFF2-40B4-BE49-F238E27FC236}">
                  <a16:creationId xmlns:a16="http://schemas.microsoft.com/office/drawing/2014/main" id="{9C4FBF84-E4B8-6FB1-5EBC-922E9472D6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8228" y="2349846"/>
              <a:ext cx="213878" cy="373586"/>
            </a:xfrm>
            <a:prstGeom prst="rect">
              <a:avLst/>
            </a:prstGeom>
          </p:spPr>
        </p:pic>
        <p:pic>
          <p:nvPicPr>
            <p:cNvPr id="139" name="図 138" descr="文字の書かれた紙&#10;&#10;自動的に生成された説明">
              <a:extLst>
                <a:ext uri="{FF2B5EF4-FFF2-40B4-BE49-F238E27FC236}">
                  <a16:creationId xmlns:a16="http://schemas.microsoft.com/office/drawing/2014/main" id="{25382AAD-703B-3FAE-A3DF-AF03FFD88D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3993" y="2358905"/>
              <a:ext cx="213878" cy="373586"/>
            </a:xfrm>
            <a:prstGeom prst="rect">
              <a:avLst/>
            </a:prstGeom>
          </p:spPr>
        </p:pic>
        <p:pic>
          <p:nvPicPr>
            <p:cNvPr id="140" name="図 139" descr="文字の書かれた紙&#10;&#10;自動的に生成された説明">
              <a:extLst>
                <a:ext uri="{FF2B5EF4-FFF2-40B4-BE49-F238E27FC236}">
                  <a16:creationId xmlns:a16="http://schemas.microsoft.com/office/drawing/2014/main" id="{108A4BB8-8A69-4A21-C3A7-6B67135865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0521" y="2364734"/>
              <a:ext cx="213878" cy="373586"/>
            </a:xfrm>
            <a:prstGeom prst="rect">
              <a:avLst/>
            </a:prstGeom>
          </p:spPr>
        </p:pic>
        <p:pic>
          <p:nvPicPr>
            <p:cNvPr id="141" name="図 140" descr="文字の書かれた紙&#10;&#10;自動的に生成された説明">
              <a:extLst>
                <a:ext uri="{FF2B5EF4-FFF2-40B4-BE49-F238E27FC236}">
                  <a16:creationId xmlns:a16="http://schemas.microsoft.com/office/drawing/2014/main" id="{3B156D6A-9AD1-58C5-7D86-84C187C04E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4151" y="2726429"/>
              <a:ext cx="213878" cy="373586"/>
            </a:xfrm>
            <a:prstGeom prst="rect">
              <a:avLst/>
            </a:prstGeom>
          </p:spPr>
        </p:pic>
        <p:pic>
          <p:nvPicPr>
            <p:cNvPr id="142" name="図 141" descr="文字の書かれた紙&#10;&#10;自動的に生成された説明">
              <a:extLst>
                <a:ext uri="{FF2B5EF4-FFF2-40B4-BE49-F238E27FC236}">
                  <a16:creationId xmlns:a16="http://schemas.microsoft.com/office/drawing/2014/main" id="{5E94494F-AF67-5EB9-2A66-B8700E66A1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0017" y="2726097"/>
              <a:ext cx="213878" cy="373586"/>
            </a:xfrm>
            <a:prstGeom prst="rect">
              <a:avLst/>
            </a:prstGeom>
          </p:spPr>
        </p:pic>
        <p:pic>
          <p:nvPicPr>
            <p:cNvPr id="143" name="図 142" descr="文字の書かれた紙&#10;&#10;自動的に生成された説明">
              <a:extLst>
                <a:ext uri="{FF2B5EF4-FFF2-40B4-BE49-F238E27FC236}">
                  <a16:creationId xmlns:a16="http://schemas.microsoft.com/office/drawing/2014/main" id="{761ACF6A-CC36-B093-764F-8A7F16973F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782" y="2735156"/>
              <a:ext cx="213878" cy="373586"/>
            </a:xfrm>
            <a:prstGeom prst="rect">
              <a:avLst/>
            </a:prstGeom>
          </p:spPr>
        </p:pic>
        <p:pic>
          <p:nvPicPr>
            <p:cNvPr id="144" name="図 143" descr="文字の書かれた紙&#10;&#10;自動的に生成された説明">
              <a:extLst>
                <a:ext uri="{FF2B5EF4-FFF2-40B4-BE49-F238E27FC236}">
                  <a16:creationId xmlns:a16="http://schemas.microsoft.com/office/drawing/2014/main" id="{73FDBFD4-0E1A-7143-DCA8-AA45B0B5E0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2310" y="2740985"/>
              <a:ext cx="213878" cy="373586"/>
            </a:xfrm>
            <a:prstGeom prst="rect">
              <a:avLst/>
            </a:prstGeom>
          </p:spPr>
        </p:pic>
        <p:pic>
          <p:nvPicPr>
            <p:cNvPr id="145" name="図 144" descr="文字の書かれた紙&#10;&#10;自動的に生成された説明">
              <a:extLst>
                <a:ext uri="{FF2B5EF4-FFF2-40B4-BE49-F238E27FC236}">
                  <a16:creationId xmlns:a16="http://schemas.microsoft.com/office/drawing/2014/main" id="{C6B9D880-2423-3A26-61F9-D17ADA02BA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1474" y="2722471"/>
              <a:ext cx="213878" cy="373586"/>
            </a:xfrm>
            <a:prstGeom prst="rect">
              <a:avLst/>
            </a:prstGeom>
          </p:spPr>
        </p:pic>
        <p:pic>
          <p:nvPicPr>
            <p:cNvPr id="146" name="図 145" descr="文字の書かれた紙&#10;&#10;自動的に生成された説明">
              <a:extLst>
                <a:ext uri="{FF2B5EF4-FFF2-40B4-BE49-F238E27FC236}">
                  <a16:creationId xmlns:a16="http://schemas.microsoft.com/office/drawing/2014/main" id="{CD0521DE-4976-7732-EF55-B05FCE0DCA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7340" y="2722139"/>
              <a:ext cx="213878" cy="373586"/>
            </a:xfrm>
            <a:prstGeom prst="rect">
              <a:avLst/>
            </a:prstGeom>
          </p:spPr>
        </p:pic>
        <p:pic>
          <p:nvPicPr>
            <p:cNvPr id="147" name="図 146" descr="文字の書かれた紙&#10;&#10;自動的に生成された説明">
              <a:extLst>
                <a:ext uri="{FF2B5EF4-FFF2-40B4-BE49-F238E27FC236}">
                  <a16:creationId xmlns:a16="http://schemas.microsoft.com/office/drawing/2014/main" id="{17C27698-C6B3-E4C0-9441-FBD1933A6C5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3105" y="2731198"/>
              <a:ext cx="213878" cy="373586"/>
            </a:xfrm>
            <a:prstGeom prst="rect">
              <a:avLst/>
            </a:prstGeom>
          </p:spPr>
        </p:pic>
        <p:pic>
          <p:nvPicPr>
            <p:cNvPr id="148" name="図 147" descr="文字の書かれた紙&#10;&#10;自動的に生成された説明">
              <a:extLst>
                <a:ext uri="{FF2B5EF4-FFF2-40B4-BE49-F238E27FC236}">
                  <a16:creationId xmlns:a16="http://schemas.microsoft.com/office/drawing/2014/main" id="{7A15512C-3CEC-6BCC-3EE2-7AE43B132D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9633" y="2737027"/>
              <a:ext cx="213878" cy="373586"/>
            </a:xfrm>
            <a:prstGeom prst="rect">
              <a:avLst/>
            </a:prstGeom>
          </p:spPr>
        </p:pic>
      </p:grpSp>
      <p:grpSp>
        <p:nvGrpSpPr>
          <p:cNvPr id="3" name="グループ化 2">
            <a:extLst>
              <a:ext uri="{FF2B5EF4-FFF2-40B4-BE49-F238E27FC236}">
                <a16:creationId xmlns:a16="http://schemas.microsoft.com/office/drawing/2014/main" id="{198C973C-FE08-CA86-9BC9-E345B6573E09}"/>
              </a:ext>
            </a:extLst>
          </p:cNvPr>
          <p:cNvGrpSpPr/>
          <p:nvPr/>
        </p:nvGrpSpPr>
        <p:grpSpPr>
          <a:xfrm>
            <a:off x="353436" y="2468163"/>
            <a:ext cx="8577048" cy="4057181"/>
            <a:chOff x="353436" y="2468163"/>
            <a:chExt cx="8577048" cy="4057181"/>
          </a:xfrm>
        </p:grpSpPr>
        <p:grpSp>
          <p:nvGrpSpPr>
            <p:cNvPr id="171" name="グループ化 170">
              <a:extLst>
                <a:ext uri="{FF2B5EF4-FFF2-40B4-BE49-F238E27FC236}">
                  <a16:creationId xmlns:a16="http://schemas.microsoft.com/office/drawing/2014/main" id="{87310EFC-523C-9981-0002-45E0B9999DC4}"/>
                </a:ext>
              </a:extLst>
            </p:cNvPr>
            <p:cNvGrpSpPr/>
            <p:nvPr/>
          </p:nvGrpSpPr>
          <p:grpSpPr>
            <a:xfrm>
              <a:off x="353436" y="2468163"/>
              <a:ext cx="8577048" cy="4057181"/>
              <a:chOff x="353436" y="2191981"/>
              <a:chExt cx="8577048" cy="4057181"/>
            </a:xfrm>
          </p:grpSpPr>
          <p:pic>
            <p:nvPicPr>
              <p:cNvPr id="82" name="図 81" descr="暗い, 夜, 記号, 光 が含まれている画像&#10;&#10;自動的に生成された説明">
                <a:extLst>
                  <a:ext uri="{FF2B5EF4-FFF2-40B4-BE49-F238E27FC236}">
                    <a16:creationId xmlns:a16="http://schemas.microsoft.com/office/drawing/2014/main" id="{BA4E6291-8A32-FADA-7A14-D5D71F0699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436" y="4242041"/>
                <a:ext cx="1046116" cy="1758178"/>
              </a:xfrm>
              <a:prstGeom prst="rect">
                <a:avLst/>
              </a:prstGeom>
            </p:spPr>
          </p:pic>
          <p:pic>
            <p:nvPicPr>
              <p:cNvPr id="83" name="図 82" descr="暗い, 夜, 記号, 光 が含まれている画像&#10;&#10;自動的に生成された説明">
                <a:extLst>
                  <a:ext uri="{FF2B5EF4-FFF2-40B4-BE49-F238E27FC236}">
                    <a16:creationId xmlns:a16="http://schemas.microsoft.com/office/drawing/2014/main" id="{AEEBA821-90C8-7D31-6FF7-DC3B5C54B7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514" y="4490984"/>
                <a:ext cx="1046116" cy="1758178"/>
              </a:xfrm>
              <a:prstGeom prst="rect">
                <a:avLst/>
              </a:prstGeom>
            </p:spPr>
          </p:pic>
          <p:pic>
            <p:nvPicPr>
              <p:cNvPr id="84" name="図 83" descr="暗い, 夜, 記号, 光 が含まれている画像&#10;&#10;自動的に生成された説明">
                <a:extLst>
                  <a:ext uri="{FF2B5EF4-FFF2-40B4-BE49-F238E27FC236}">
                    <a16:creationId xmlns:a16="http://schemas.microsoft.com/office/drawing/2014/main" id="{949DE6BE-C633-85A8-AE86-04ABAD174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84368" y="4395641"/>
                <a:ext cx="1046116" cy="1758178"/>
              </a:xfrm>
              <a:prstGeom prst="rect">
                <a:avLst/>
              </a:prstGeom>
            </p:spPr>
          </p:pic>
          <p:cxnSp>
            <p:nvCxnSpPr>
              <p:cNvPr id="161" name="直線矢印コネクタ 160">
                <a:extLst>
                  <a:ext uri="{FF2B5EF4-FFF2-40B4-BE49-F238E27FC236}">
                    <a16:creationId xmlns:a16="http://schemas.microsoft.com/office/drawing/2014/main" id="{1448C0B0-4F16-E3F7-46B4-D1A4D60FFEBB}"/>
                  </a:ext>
                </a:extLst>
              </p:cNvPr>
              <p:cNvCxnSpPr>
                <a:cxnSpLocks/>
                <a:stCxn id="82" idx="0"/>
                <a:endCxn id="101" idx="2"/>
              </p:cNvCxnSpPr>
              <p:nvPr/>
            </p:nvCxnSpPr>
            <p:spPr>
              <a:xfrm flipH="1" flipV="1">
                <a:off x="864661" y="2192313"/>
                <a:ext cx="11833" cy="2049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9B12B4F4-49E9-04BB-3B73-4688888F0E66}"/>
                  </a:ext>
                </a:extLst>
              </p:cNvPr>
              <p:cNvCxnSpPr>
                <a:cxnSpLocks/>
                <a:stCxn id="82" idx="0"/>
                <a:endCxn id="130" idx="2"/>
              </p:cNvCxnSpPr>
              <p:nvPr/>
            </p:nvCxnSpPr>
            <p:spPr>
              <a:xfrm flipV="1">
                <a:off x="876494" y="2191981"/>
                <a:ext cx="314033" cy="205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132CD8EB-5B35-34CA-0A84-52350B279D80}"/>
                  </a:ext>
                </a:extLst>
              </p:cNvPr>
              <p:cNvCxnSpPr>
                <a:cxnSpLocks/>
                <a:stCxn id="82" idx="0"/>
                <a:endCxn id="131" idx="2"/>
              </p:cNvCxnSpPr>
              <p:nvPr/>
            </p:nvCxnSpPr>
            <p:spPr>
              <a:xfrm flipV="1">
                <a:off x="876494" y="2201040"/>
                <a:ext cx="609798" cy="2041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7CC926E0-6516-441A-ACF1-E9E57370CDAA}"/>
                  </a:ext>
                </a:extLst>
              </p:cNvPr>
              <p:cNvCxnSpPr>
                <a:cxnSpLocks/>
                <a:stCxn id="82" idx="0"/>
                <a:endCxn id="132" idx="2"/>
              </p:cNvCxnSpPr>
              <p:nvPr/>
            </p:nvCxnSpPr>
            <p:spPr>
              <a:xfrm flipV="1">
                <a:off x="876494" y="2206869"/>
                <a:ext cx="936326" cy="2035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四角形: 角を丸くする 175">
              <a:extLst>
                <a:ext uri="{FF2B5EF4-FFF2-40B4-BE49-F238E27FC236}">
                  <a16:creationId xmlns:a16="http://schemas.microsoft.com/office/drawing/2014/main" id="{CE903688-2E59-DD2B-87D3-F63CBFBA8C0C}"/>
                </a:ext>
              </a:extLst>
            </p:cNvPr>
            <p:cNvSpPr/>
            <p:nvPr/>
          </p:nvSpPr>
          <p:spPr>
            <a:xfrm>
              <a:off x="2567447" y="3038728"/>
              <a:ext cx="4870966" cy="1235225"/>
            </a:xfrm>
            <a:prstGeom prst="roundRect">
              <a:avLst>
                <a:gd name="adj" fmla="val 11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rgbClr val="F010D5"/>
                  </a:solidFill>
                </a:rPr>
                <a:t>今日も</a:t>
              </a:r>
              <a:r>
                <a:rPr lang="en-US" altLang="ja-JP" dirty="0">
                  <a:solidFill>
                    <a:srgbClr val="F010D5"/>
                  </a:solidFill>
                </a:rPr>
                <a:t>50000</a:t>
              </a:r>
              <a:r>
                <a:rPr lang="ja-JP" altLang="en-US" dirty="0">
                  <a:solidFill>
                    <a:srgbClr val="F010D5"/>
                  </a:solidFill>
                </a:rPr>
                <a:t>人の</a:t>
              </a:r>
              <a:endParaRPr lang="en-US" altLang="ja-JP" dirty="0">
                <a:solidFill>
                  <a:srgbClr val="F010D5"/>
                </a:solidFill>
              </a:endParaRPr>
            </a:p>
            <a:p>
              <a:pPr marL="285750" indent="-285750">
                <a:buFont typeface="Arial" panose="020B0604020202020204" pitchFamily="34" charset="0"/>
                <a:buChar char="•"/>
              </a:pPr>
              <a:r>
                <a:rPr lang="en-US" altLang="ja-JP" dirty="0">
                  <a:solidFill>
                    <a:srgbClr val="F010D5"/>
                  </a:solidFill>
                </a:rPr>
                <a:t>UTokyo Account</a:t>
              </a:r>
              <a:r>
                <a:rPr lang="ja-JP" altLang="en-US" dirty="0">
                  <a:solidFill>
                    <a:srgbClr val="F010D5"/>
                  </a:solidFill>
                </a:rPr>
                <a:t> </a:t>
              </a:r>
              <a:r>
                <a:rPr lang="en-US" altLang="ja-JP" dirty="0">
                  <a:solidFill>
                    <a:srgbClr val="F010D5"/>
                  </a:solidFill>
                </a:rPr>
                <a:t>(10</a:t>
              </a:r>
              <a:r>
                <a:rPr lang="ja-JP" altLang="en-US" dirty="0">
                  <a:solidFill>
                    <a:srgbClr val="F010D5"/>
                  </a:solidFill>
                </a:rPr>
                <a:t>桁</a:t>
              </a:r>
              <a:r>
                <a:rPr lang="en-US" altLang="ja-JP" dirty="0">
                  <a:solidFill>
                    <a:srgbClr val="F010D5"/>
                  </a:solidFill>
                </a:rPr>
                <a:t>@utac.u-tokyo.ac.jp)</a:t>
              </a:r>
            </a:p>
            <a:p>
              <a:pPr marL="285750" indent="-285750">
                <a:buFont typeface="Arial" panose="020B0604020202020204" pitchFamily="34" charset="0"/>
                <a:buChar char="•"/>
              </a:pPr>
              <a:r>
                <a:rPr kumimoji="1" lang="en-US" altLang="ja-JP" dirty="0">
                  <a:solidFill>
                    <a:srgbClr val="F010D5"/>
                  </a:solidFill>
                </a:rPr>
                <a:t>Google Account (</a:t>
              </a:r>
              <a:r>
                <a:rPr kumimoji="1" lang="en-US" altLang="ja-JP" i="1" dirty="0">
                  <a:solidFill>
                    <a:srgbClr val="F010D5"/>
                  </a:solidFill>
                </a:rPr>
                <a:t>xxx</a:t>
              </a:r>
              <a:r>
                <a:rPr kumimoji="1" lang="en-US" altLang="ja-JP" dirty="0">
                  <a:solidFill>
                    <a:srgbClr val="F010D5"/>
                  </a:solidFill>
                </a:rPr>
                <a:t>@g.ecc.u-tokyo.ac.jp)</a:t>
              </a:r>
            </a:p>
            <a:p>
              <a:r>
                <a:rPr lang="ja-JP" altLang="en-US" dirty="0">
                  <a:solidFill>
                    <a:srgbClr val="F010D5"/>
                  </a:solidFill>
                </a:rPr>
                <a:t>がインターネットで口を開けている</a:t>
              </a:r>
              <a:endParaRPr kumimoji="1" lang="ja-JP" altLang="en-US" dirty="0">
                <a:solidFill>
                  <a:srgbClr val="F010D5"/>
                </a:solidFill>
              </a:endParaRPr>
            </a:p>
          </p:txBody>
        </p:sp>
      </p:grpSp>
    </p:spTree>
    <p:extLst>
      <p:ext uri="{BB962C8B-B14F-4D97-AF65-F5344CB8AC3E}">
        <p14:creationId xmlns:p14="http://schemas.microsoft.com/office/powerpoint/2010/main" val="40425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251520" y="1500174"/>
            <a:ext cx="8892480" cy="4525963"/>
          </a:xfrm>
        </p:spPr>
        <p:txBody>
          <a:bodyPr>
            <a:normAutofit fontScale="85000" lnSpcReduction="1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a:p>
            <a:pPr lvl="2"/>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251520" y="274638"/>
            <a:ext cx="8712968" cy="1143000"/>
          </a:xfrm>
        </p:spPr>
        <p:txBody>
          <a:bodyPr>
            <a:normAutofit fontScale="90000"/>
          </a:bodyPr>
          <a:lstStyle/>
          <a:p>
            <a:r>
              <a:rPr lang="ja-JP" altLang="en-US" dirty="0"/>
              <a:t>多要素認証の利用終了方法</a:t>
            </a:r>
            <a:br>
              <a:rPr lang="en-US" altLang="ja-JP" dirty="0"/>
            </a:br>
            <a:r>
              <a:rPr lang="ja-JP" altLang="en-US" dirty="0"/>
              <a:t>（</a:t>
            </a:r>
            <a:r>
              <a:rPr lang="en-US" altLang="ja-JP" dirty="0"/>
              <a:t>…</a:t>
            </a:r>
            <a:r>
              <a:rPr lang="ja-JP" altLang="en-US" dirty="0"/>
              <a:t>じゃなかったあの時に戻りたい）</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457200" y="1500174"/>
            <a:ext cx="7283152" cy="4525963"/>
          </a:xfrm>
        </p:spPr>
        <p:txBody>
          <a:bodyPr>
            <a:normAutofit/>
          </a:bodyPr>
          <a:lstStyle/>
          <a:p>
            <a:r>
              <a:rPr lang="ja-JP" altLang="en-US" dirty="0"/>
              <a:t>できるだけ思い止まって、と言った上で</a:t>
            </a:r>
            <a:r>
              <a:rPr lang="en-US" altLang="ja-JP" dirty="0"/>
              <a:t>…</a:t>
            </a:r>
          </a:p>
          <a:p>
            <a:r>
              <a:rPr lang="ja-JP" altLang="en-US" dirty="0"/>
              <a:t>それでも利用終了したい場合、</a:t>
            </a:r>
            <a:r>
              <a:rPr lang="ja-JP" altLang="en-US" dirty="0">
                <a:hlinkClick r:id="rId2"/>
              </a:rPr>
              <a:t>本人確認方法再登録および利用終了</a:t>
            </a:r>
            <a:r>
              <a:rPr lang="ja-JP" altLang="en-US" dirty="0"/>
              <a:t>ページからお申し込みください</a:t>
            </a:r>
            <a:endParaRPr lang="en-US" altLang="ja-JP" dirty="0"/>
          </a:p>
          <a:p>
            <a:r>
              <a:rPr lang="ja-JP" altLang="en-US" dirty="0">
                <a:sym typeface="Symbol" panose="05050102010706020507" pitchFamily="18" charset="2"/>
              </a:rPr>
              <a:t>トラブル時に設定をやり直（再登録）したい場合も</a:t>
            </a:r>
            <a:r>
              <a:rPr lang="ja-JP" altLang="en-US" dirty="0">
                <a:sym typeface="Symbol" panose="05050102010706020507" pitchFamily="18" charset="2"/>
                <a:hlinkClick r:id="rId2"/>
              </a:rPr>
              <a:t>同じページ</a:t>
            </a:r>
            <a:r>
              <a:rPr lang="ja-JP" altLang="en-US" dirty="0">
                <a:sym typeface="Symbol" panose="05050102010706020507" pitchFamily="18" charset="2"/>
              </a:rPr>
              <a:t>から</a:t>
            </a:r>
            <a:endParaRPr lang="en-US" altLang="ja-JP" dirty="0">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0352" y="2238390"/>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7625660" y="1723511"/>
            <a:ext cx="1338828" cy="369332"/>
          </a:xfrm>
          <a:prstGeom prst="rect">
            <a:avLst/>
          </a:prstGeom>
          <a:noFill/>
        </p:spPr>
        <p:txBody>
          <a:bodyPr wrap="none" rtlCol="0">
            <a:spAutoFit/>
          </a:bodyPr>
          <a:lstStyle/>
          <a:p>
            <a:r>
              <a:rPr kumimoji="1" lang="ja-JP" altLang="en-US" dirty="0"/>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7740352" y="2155854"/>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8748464" y="1908177"/>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7738833" y="2035458"/>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8839780" y="1918374"/>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11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27824" y="274638"/>
            <a:ext cx="8888352" cy="1143000"/>
          </a:xfrm>
        </p:spPr>
        <p:txBody>
          <a:bodyPr>
            <a:normAutofit fontScale="90000"/>
          </a:bodyPr>
          <a:lstStyle/>
          <a:p>
            <a:r>
              <a:rPr kumimoji="1" lang="ja-JP" altLang="en-US" dirty="0"/>
              <a:t>まとめ：多要素認証</a:t>
            </a:r>
            <a:r>
              <a:rPr lang="ja-JP" altLang="en-US" dirty="0"/>
              <a:t>で安心な暮らしを</a:t>
            </a:r>
            <a:endParaRPr kumimoji="1" lang="ja-JP" altLang="en-US" dirty="0"/>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5811146" y="1934427"/>
            <a:ext cx="2485654" cy="32669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rPr>
              <a:t>ユータック</a:t>
            </a:r>
            <a:endParaRPr kumimoji="1"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パスワード入れ</a:t>
            </a:r>
            <a:endParaRPr kumimoji="1"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a:t>
            </a:r>
            <a:r>
              <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rPr>
              <a:t>スマホとる</a:t>
            </a:r>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pPr algn="ctr"/>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a:t>
            </a:r>
            <a:r>
              <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rPr>
              <a:t>そのひと手間で</a:t>
            </a:r>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春あたたかし</a:t>
            </a:r>
            <a:endParaRPr kumimoji="1" lang="ja-JP" altLang="en-US"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6852914" y="1354324"/>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田浦作</a:t>
            </a:r>
            <a:endParaRPr kumimoji="1" lang="en-US" altLang="ja-JP" sz="1400" dirty="0"/>
          </a:p>
          <a:p>
            <a:pPr algn="ctr"/>
            <a:r>
              <a:rPr kumimoji="1" lang="ja-JP" altLang="en-US" sz="1400" dirty="0"/>
              <a:t>（凡人</a:t>
            </a:r>
            <a:r>
              <a:rPr kumimoji="1" lang="en-US" altLang="ja-JP" sz="1400" dirty="0"/>
              <a:t>?</a:t>
            </a:r>
            <a:r>
              <a:rPr kumimoji="1" lang="ja-JP" altLang="en-US" sz="1400" dirty="0"/>
              <a:t>）</a:t>
            </a:r>
          </a:p>
        </p:txBody>
      </p:sp>
      <p:sp>
        <p:nvSpPr>
          <p:cNvPr id="13" name="正方形/長方形 12">
            <a:extLst>
              <a:ext uri="{FF2B5EF4-FFF2-40B4-BE49-F238E27FC236}">
                <a16:creationId xmlns:a16="http://schemas.microsoft.com/office/drawing/2014/main" id="{BA38DFE4-2189-9D25-BC84-2637F23BCA2E}"/>
              </a:ext>
            </a:extLst>
          </p:cNvPr>
          <p:cNvSpPr/>
          <p:nvPr/>
        </p:nvSpPr>
        <p:spPr>
          <a:xfrm rot="20450801">
            <a:off x="2895505" y="4424030"/>
            <a:ext cx="1368152" cy="545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t>ChatGPT</a:t>
            </a:r>
            <a:endParaRPr kumimoji="1" lang="en-US" altLang="ja-JP" sz="1400" dirty="0"/>
          </a:p>
          <a:p>
            <a:pPr algn="ctr"/>
            <a:r>
              <a:rPr kumimoji="1" lang="ja-JP" altLang="en-US" sz="1400" dirty="0"/>
              <a:t>（才能無し</a:t>
            </a:r>
            <a:r>
              <a:rPr kumimoji="1" lang="en-US" altLang="ja-JP" sz="1400" dirty="0"/>
              <a:t>?</a:t>
            </a:r>
            <a:r>
              <a:rPr kumimoji="1" lang="ja-JP" altLang="en-US" sz="1400" dirty="0"/>
              <a:t>）</a:t>
            </a:r>
          </a:p>
        </p:txBody>
      </p:sp>
      <p:pic>
        <p:nvPicPr>
          <p:cNvPr id="17" name="図 16" descr="グラフィカル ユーザー インターフェイス, テキスト, アプリケーション, メール&#10;&#10;自動的に生成された説明">
            <a:extLst>
              <a:ext uri="{FF2B5EF4-FFF2-40B4-BE49-F238E27FC236}">
                <a16:creationId xmlns:a16="http://schemas.microsoft.com/office/drawing/2014/main" id="{8E1DC771-FDBF-D51D-E822-2C544348F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9" y="1144663"/>
            <a:ext cx="4358799" cy="5630448"/>
          </a:xfrm>
          <a:prstGeom prst="rect">
            <a:avLst/>
          </a:prstGeom>
        </p:spPr>
      </p:pic>
      <p:sp>
        <p:nvSpPr>
          <p:cNvPr id="10" name="テキスト ボックス 9">
            <a:extLst>
              <a:ext uri="{FF2B5EF4-FFF2-40B4-BE49-F238E27FC236}">
                <a16:creationId xmlns:a16="http://schemas.microsoft.com/office/drawing/2014/main" id="{FE28FBC0-B86D-A556-736A-156B4F36EECC}"/>
              </a:ext>
            </a:extLst>
          </p:cNvPr>
          <p:cNvSpPr txBox="1"/>
          <p:nvPr/>
        </p:nvSpPr>
        <p:spPr>
          <a:xfrm>
            <a:off x="3987907" y="5427404"/>
            <a:ext cx="5050904" cy="923330"/>
          </a:xfrm>
          <a:prstGeom prst="rect">
            <a:avLst/>
          </a:prstGeom>
          <a:noFill/>
        </p:spPr>
        <p:txBody>
          <a:bodyPr wrap="square">
            <a:spAutoFit/>
          </a:bodyPr>
          <a:lstStyle/>
          <a:p>
            <a:r>
              <a:rPr lang="ja-JP" altLang="ja-JP" dirty="0">
                <a:hlinkClick r:id="rId3"/>
              </a:rPr>
              <a:t>在宅勤務の</a:t>
            </a:r>
            <a:r>
              <a:rPr lang="en-US" altLang="ja-JP" dirty="0">
                <a:hlinkClick r:id="rId3"/>
              </a:rPr>
              <a:t>PC</a:t>
            </a:r>
            <a:r>
              <a:rPr lang="ja-JP" altLang="ja-JP" dirty="0">
                <a:hlinkClick r:id="rId3"/>
              </a:rPr>
              <a:t>利用ガイド</a:t>
            </a:r>
            <a:r>
              <a:rPr lang="ja-JP" altLang="en-US" dirty="0"/>
              <a:t> もご覧ください</a:t>
            </a:r>
            <a:endParaRPr lang="en-US" altLang="ja-JP" dirty="0"/>
          </a:p>
          <a:p>
            <a:r>
              <a:rPr lang="ja-JP" altLang="en-US" dirty="0"/>
              <a:t>面倒だと感じたら「やめた</a:t>
            </a:r>
            <a:r>
              <a:rPr lang="en-US" altLang="ja-JP" dirty="0"/>
              <a:t>!</a:t>
            </a:r>
            <a:r>
              <a:rPr lang="ja-JP" altLang="en-US" dirty="0"/>
              <a:t>」と思う前に症状をお知らせいただけるとありがたいです</a:t>
            </a:r>
          </a:p>
        </p:txBody>
      </p:sp>
      <p:sp>
        <p:nvSpPr>
          <p:cNvPr id="20" name="正方形/長方形 19">
            <a:extLst>
              <a:ext uri="{FF2B5EF4-FFF2-40B4-BE49-F238E27FC236}">
                <a16:creationId xmlns:a16="http://schemas.microsoft.com/office/drawing/2014/main" id="{1555E566-1CA9-CF71-BD1D-3EC749C09130}"/>
              </a:ext>
            </a:extLst>
          </p:cNvPr>
          <p:cNvSpPr/>
          <p:nvPr/>
        </p:nvSpPr>
        <p:spPr>
          <a:xfrm rot="20450801">
            <a:off x="1748018" y="5575093"/>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t>chatGPT</a:t>
            </a:r>
            <a:r>
              <a:rPr kumimoji="1" lang="ja-JP" altLang="en-US" sz="1400" dirty="0"/>
              <a:t>作</a:t>
            </a:r>
            <a:endParaRPr kumimoji="1" lang="en-US" altLang="ja-JP" sz="1400" dirty="0"/>
          </a:p>
          <a:p>
            <a:pPr algn="ctr"/>
            <a:r>
              <a:rPr lang="ja-JP" altLang="en-US" sz="1400" dirty="0"/>
              <a:t>（才能無し</a:t>
            </a:r>
            <a:r>
              <a:rPr lang="en-US" altLang="ja-JP" sz="1400" dirty="0"/>
              <a:t>?</a:t>
            </a:r>
            <a:r>
              <a:rPr lang="ja-JP" altLang="en-US" sz="1400" dirty="0"/>
              <a:t>）</a:t>
            </a:r>
            <a:endParaRPr kumimoji="1" lang="ja-JP" altLang="en-US" sz="1400" dirty="0"/>
          </a:p>
        </p:txBody>
      </p:sp>
    </p:spTree>
    <p:extLst>
      <p:ext uri="{BB962C8B-B14F-4D97-AF65-F5344CB8AC3E}">
        <p14:creationId xmlns:p14="http://schemas.microsoft.com/office/powerpoint/2010/main" val="298910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dirty="0"/>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p:txBody>
          <a:bodyPr>
            <a:normAutofit fontScale="85000" lnSpcReduction="20000"/>
          </a:bodyPr>
          <a:lstStyle/>
          <a:p>
            <a:r>
              <a:rPr lang="ja-JP" altLang="en-US" b="1" dirty="0"/>
              <a:t>あなただけに覚えられる</a:t>
            </a:r>
            <a:r>
              <a:rPr lang="ja-JP" altLang="en-US" dirty="0"/>
              <a:t>パスワード</a:t>
            </a:r>
            <a:endParaRPr lang="en-US" altLang="ja-JP" dirty="0"/>
          </a:p>
          <a:p>
            <a:pPr lvl="1"/>
            <a:r>
              <a:rPr kumimoji="1" lang="ja-JP" altLang="en-US" dirty="0"/>
              <a:t>巷で推奨（？）されている方法</a:t>
            </a:r>
            <a:endParaRPr kumimoji="1" lang="en-US" altLang="ja-JP" dirty="0"/>
          </a:p>
          <a:p>
            <a:pPr lvl="1"/>
            <a:r>
              <a:rPr lang="ja-JP" altLang="en-US" dirty="0"/>
              <a:t>自分に思い出せる長い文章を思い浮かべてある規則で文字を取り出す</a:t>
            </a:r>
            <a:endParaRPr lang="en-US" altLang="ja-JP" dirty="0"/>
          </a:p>
          <a:p>
            <a:pPr lvl="2"/>
            <a:r>
              <a:rPr lang="en-US" altLang="ja-JP" dirty="0">
                <a:solidFill>
                  <a:srgbClr val="F010D5"/>
                </a:solidFill>
              </a:rPr>
              <a:t>W</a:t>
            </a:r>
            <a:r>
              <a:rPr lang="en-US" altLang="ja-JP" dirty="0"/>
              <a:t>in</a:t>
            </a:r>
            <a:r>
              <a:rPr lang="en-US" altLang="ja-JP" dirty="0">
                <a:solidFill>
                  <a:srgbClr val="F010D5"/>
                </a:solidFill>
              </a:rPr>
              <a:t>d</a:t>
            </a:r>
            <a:r>
              <a:rPr lang="en-US" altLang="ja-JP" dirty="0"/>
              <a:t>ow</a:t>
            </a:r>
            <a:r>
              <a:rPr lang="en-US" altLang="ja-JP" dirty="0">
                <a:solidFill>
                  <a:srgbClr val="F010D5"/>
                </a:solidFill>
              </a:rPr>
              <a:t>s</a:t>
            </a:r>
            <a:r>
              <a:rPr lang="en-US" altLang="ja-JP" dirty="0"/>
              <a:t> </a:t>
            </a:r>
            <a:r>
              <a:rPr lang="en-US" altLang="ja-JP" dirty="0">
                <a:solidFill>
                  <a:srgbClr val="F010D5"/>
                </a:solidFill>
              </a:rPr>
              <a:t>g</a:t>
            </a:r>
            <a:r>
              <a:rPr lang="en-US" altLang="ja-JP" dirty="0"/>
              <a:t>a </a:t>
            </a:r>
            <a:r>
              <a:rPr lang="en-US" altLang="ja-JP" dirty="0">
                <a:solidFill>
                  <a:srgbClr val="F010D5"/>
                </a:solidFill>
              </a:rPr>
              <a:t>1</a:t>
            </a:r>
            <a:r>
              <a:rPr lang="en-US" altLang="ja-JP" dirty="0"/>
              <a:t> </a:t>
            </a:r>
            <a:r>
              <a:rPr lang="en-US" altLang="ja-JP" dirty="0">
                <a:solidFill>
                  <a:srgbClr val="F010D5"/>
                </a:solidFill>
              </a:rPr>
              <a:t>b</a:t>
            </a:r>
            <a:r>
              <a:rPr lang="en-US" altLang="ja-JP" dirty="0"/>
              <a:t>a</a:t>
            </a:r>
            <a:r>
              <a:rPr lang="en-US" altLang="ja-JP" dirty="0">
                <a:solidFill>
                  <a:srgbClr val="F010D5"/>
                </a:solidFill>
              </a:rPr>
              <a:t>n</a:t>
            </a:r>
            <a:r>
              <a:rPr lang="en-US" altLang="ja-JP" dirty="0"/>
              <a:t> </a:t>
            </a:r>
            <a:r>
              <a:rPr lang="en-US" altLang="ja-JP" dirty="0" err="1">
                <a:solidFill>
                  <a:srgbClr val="F010D5"/>
                </a:solidFill>
              </a:rPr>
              <a:t>t</a:t>
            </a:r>
            <a:r>
              <a:rPr lang="en-US" altLang="ja-JP" dirty="0" err="1"/>
              <a:t>e</a:t>
            </a:r>
            <a:r>
              <a:rPr lang="en-US" altLang="ja-JP" dirty="0"/>
              <a:t> </a:t>
            </a:r>
            <a:r>
              <a:rPr lang="en-US" altLang="ja-JP" dirty="0" err="1">
                <a:solidFill>
                  <a:srgbClr val="F010D5"/>
                </a:solidFill>
              </a:rPr>
              <a:t>k</a:t>
            </a:r>
            <a:r>
              <a:rPr lang="en-US" altLang="ja-JP" dirty="0" err="1"/>
              <a:t>o</a:t>
            </a:r>
            <a:r>
              <a:rPr lang="en-US" altLang="ja-JP" dirty="0" err="1">
                <a:solidFill>
                  <a:srgbClr val="F010D5"/>
                </a:solidFill>
              </a:rPr>
              <a:t>t</a:t>
            </a:r>
            <a:r>
              <a:rPr lang="en-US" altLang="ja-JP" dirty="0" err="1"/>
              <a:t>o</a:t>
            </a:r>
            <a:r>
              <a:rPr lang="en-US" altLang="ja-JP" dirty="0"/>
              <a:t> </a:t>
            </a:r>
            <a:r>
              <a:rPr lang="en-US" altLang="ja-JP" dirty="0">
                <a:solidFill>
                  <a:srgbClr val="F010D5"/>
                </a:solidFill>
              </a:rPr>
              <a:t>h</a:t>
            </a:r>
            <a:r>
              <a:rPr lang="en-US" altLang="ja-JP" dirty="0"/>
              <a:t>a </a:t>
            </a:r>
            <a:r>
              <a:rPr lang="en-US" altLang="ja-JP" dirty="0" err="1">
                <a:solidFill>
                  <a:srgbClr val="F010D5"/>
                </a:solidFill>
              </a:rPr>
              <a:t>n</a:t>
            </a:r>
            <a:r>
              <a:rPr lang="en-US" altLang="ja-JP" dirty="0" err="1"/>
              <a:t>ai</a:t>
            </a:r>
            <a:r>
              <a:rPr lang="en-US" altLang="ja-JP" dirty="0"/>
              <a:t> </a:t>
            </a:r>
            <a:r>
              <a:rPr lang="en-US" altLang="ja-JP" dirty="0">
                <a:solidFill>
                  <a:srgbClr val="F010D5"/>
                </a:solidFill>
              </a:rPr>
              <a:t>t</a:t>
            </a:r>
            <a:r>
              <a:rPr lang="en-US" altLang="ja-JP" dirty="0"/>
              <a:t>o </a:t>
            </a:r>
            <a:r>
              <a:rPr lang="en-US" altLang="ja-JP" dirty="0" err="1"/>
              <a:t>o</a:t>
            </a:r>
            <a:r>
              <a:rPr lang="en-US" altLang="ja-JP" dirty="0" err="1">
                <a:solidFill>
                  <a:srgbClr val="F010D5"/>
                </a:solidFill>
              </a:rPr>
              <a:t>m</a:t>
            </a:r>
            <a:r>
              <a:rPr lang="en-US" altLang="ja-JP" dirty="0" err="1"/>
              <a:t>oi</a:t>
            </a:r>
            <a:r>
              <a:rPr lang="en-US" altLang="ja-JP" dirty="0" err="1">
                <a:solidFill>
                  <a:srgbClr val="F010D5"/>
                </a:solidFill>
              </a:rPr>
              <a:t>m</a:t>
            </a:r>
            <a:r>
              <a:rPr lang="en-US" altLang="ja-JP" dirty="0" err="1"/>
              <a:t>a</a:t>
            </a:r>
            <a:r>
              <a:rPr lang="en-US" altLang="ja-JP" dirty="0" err="1">
                <a:solidFill>
                  <a:srgbClr val="F010D5"/>
                </a:solidFill>
              </a:rPr>
              <a:t>s</a:t>
            </a:r>
            <a:r>
              <a:rPr lang="en-US" altLang="ja-JP" dirty="0" err="1"/>
              <a:t>u</a:t>
            </a:r>
            <a:r>
              <a:rPr lang="en-US" altLang="ja-JP" dirty="0"/>
              <a:t> </a:t>
            </a:r>
            <a:r>
              <a:rPr lang="en-US" altLang="ja-JP" dirty="0">
                <a:sym typeface="Symbol" panose="05050102010706020507" pitchFamily="18" charset="2"/>
              </a:rPr>
              <a:t> </a:t>
            </a:r>
            <a:r>
              <a:rPr lang="en-US" altLang="ja-JP" dirty="0">
                <a:solidFill>
                  <a:srgbClr val="F010D5"/>
                </a:solidFill>
              </a:rPr>
              <a:t>Wdsg1bntkthntmms</a:t>
            </a:r>
          </a:p>
          <a:p>
            <a:pPr lvl="1"/>
            <a:r>
              <a:rPr lang="en-US" altLang="ja-JP" dirty="0"/>
              <a:t>AI</a:t>
            </a:r>
            <a:r>
              <a:rPr lang="ja-JP" altLang="en-US" dirty="0"/>
              <a:t>に生成されてしまう可能性は否定できないが</a:t>
            </a:r>
            <a:r>
              <a:rPr lang="en-US" altLang="ja-JP" dirty="0"/>
              <a:t>…</a:t>
            </a:r>
          </a:p>
          <a:p>
            <a:r>
              <a:rPr kumimoji="1" lang="ja-JP" altLang="en-US" b="1" dirty="0"/>
              <a:t>乱数</a:t>
            </a:r>
            <a:r>
              <a:rPr kumimoji="1" lang="ja-JP" altLang="en-US" dirty="0"/>
              <a:t>パスワード（王道）</a:t>
            </a:r>
            <a:endParaRPr kumimoji="1" lang="en-US" altLang="ja-JP" dirty="0"/>
          </a:p>
          <a:p>
            <a:pPr lvl="1"/>
            <a:r>
              <a:rPr lang="ja-JP" altLang="en-US" dirty="0"/>
              <a:t>一番安全（例：大文字小文字数字混ぜて</a:t>
            </a:r>
            <a:r>
              <a:rPr lang="en-US" altLang="ja-JP" dirty="0"/>
              <a:t>12</a:t>
            </a:r>
            <a:r>
              <a:rPr lang="ja-JP" altLang="en-US" dirty="0"/>
              <a:t>文字）</a:t>
            </a:r>
            <a:endParaRPr lang="en-US" altLang="ja-JP" dirty="0"/>
          </a:p>
          <a:p>
            <a:pPr lvl="1"/>
            <a:r>
              <a:rPr lang="ja-JP" altLang="en-US" dirty="0"/>
              <a:t>生成方法：例えばこの</a:t>
            </a:r>
            <a:r>
              <a:rPr lang="en-US" altLang="ja-JP" dirty="0">
                <a:hlinkClick r:id="rId2"/>
              </a:rPr>
              <a:t>Excel</a:t>
            </a:r>
            <a:endParaRPr lang="en-US" altLang="ja-JP" dirty="0"/>
          </a:p>
          <a:p>
            <a:pPr lvl="2"/>
            <a:r>
              <a:rPr lang="ja-JP" altLang="en-US" dirty="0"/>
              <a:t>注：</a:t>
            </a:r>
            <a:r>
              <a:rPr lang="en-US" altLang="ja-JP" dirty="0"/>
              <a:t>Linux </a:t>
            </a:r>
            <a:r>
              <a:rPr lang="en-US" altLang="ja-JP" dirty="0" err="1"/>
              <a:t>pwgen</a:t>
            </a:r>
            <a:r>
              <a:rPr lang="ja-JP" altLang="en-US" dirty="0"/>
              <a:t>コマンド、スクリプト言語などもっと普通な方法はあります（無理やり</a:t>
            </a:r>
            <a:r>
              <a:rPr lang="en-US" altLang="ja-JP" dirty="0"/>
              <a:t>Excel</a:t>
            </a:r>
            <a:r>
              <a:rPr lang="ja-JP" altLang="en-US" dirty="0"/>
              <a:t>でやってみただけです）</a:t>
            </a:r>
            <a:endParaRPr lang="en-US" altLang="ja-JP" dirty="0"/>
          </a:p>
          <a:p>
            <a:pPr lvl="1"/>
            <a:r>
              <a:rPr kumimoji="1" lang="ja-JP" altLang="en-US" dirty="0">
                <a:solidFill>
                  <a:srgbClr val="F010D5"/>
                </a:solidFill>
              </a:rPr>
              <a:t>問題：なかなか覚えられない</a:t>
            </a:r>
            <a:r>
              <a:rPr kumimoji="1" lang="ja-JP" altLang="en-US" dirty="0"/>
              <a:t>（次スライド）</a:t>
            </a:r>
            <a:endParaRPr kumimoji="1" lang="en-US" altLang="ja-JP" dirty="0"/>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fontScale="90000"/>
          </a:bodyPr>
          <a:lstStyle/>
          <a:p>
            <a:r>
              <a:rPr kumimoji="1" lang="ja-JP" altLang="en-US" dirty="0"/>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dirty="0"/>
              <a:t>紙に書いておく</a:t>
            </a:r>
            <a:r>
              <a:rPr kumimoji="1" lang="en-US" altLang="ja-JP" dirty="0"/>
              <a:t>?</a:t>
            </a:r>
          </a:p>
          <a:p>
            <a:r>
              <a:rPr lang="ja-JP" altLang="en-US" dirty="0"/>
              <a:t>「いざというとき」の手段としては〇</a:t>
            </a:r>
            <a:endParaRPr lang="en-US" altLang="ja-JP" dirty="0"/>
          </a:p>
          <a:p>
            <a:r>
              <a:rPr lang="ja-JP" altLang="en-US" dirty="0"/>
              <a:t>入力を要求されることが稀なら紙でも耐えられる</a:t>
            </a:r>
            <a:endParaRPr lang="en-US" altLang="ja-JP" dirty="0"/>
          </a:p>
          <a:p>
            <a:r>
              <a:rPr lang="ja-JP" altLang="en-US" dirty="0"/>
              <a:t>だが一般には解決策といえるかは怪しい</a:t>
            </a:r>
            <a:endParaRPr lang="en-US" altLang="ja-JP" dirty="0"/>
          </a:p>
          <a:p>
            <a:r>
              <a:rPr lang="ja-JP" altLang="en-US" dirty="0">
                <a:sym typeface="Symbol" panose="05050102010706020507" pitchFamily="18" charset="2"/>
              </a:rPr>
              <a:t> </a:t>
            </a:r>
            <a:r>
              <a:rPr kumimoji="1" lang="ja-JP" altLang="en-US" dirty="0"/>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fontScale="90000"/>
          </a:bodyPr>
          <a:lstStyle/>
          <a:p>
            <a:r>
              <a:rPr kumimoji="1" lang="ja-JP" altLang="en-US" dirty="0"/>
              <a:t>乱数パスワード覚えられない問題</a:t>
            </a:r>
            <a:br>
              <a:rPr kumimoji="1" lang="en-US" altLang="ja-JP" dirty="0"/>
            </a:br>
            <a:r>
              <a:rPr kumimoji="1" lang="ja-JP" altLang="en-US" dirty="0">
                <a:solidFill>
                  <a:srgbClr val="F010D5"/>
                </a:solidFill>
              </a:rPr>
              <a:t>ほげ</a:t>
            </a:r>
            <a:r>
              <a:rPr kumimoji="1" lang="en-US" altLang="ja-JP" dirty="0">
                <a:solidFill>
                  <a:srgbClr val="F010D5"/>
                </a:solidFill>
              </a:rPr>
              <a:t>.docx </a:t>
            </a:r>
            <a:r>
              <a:rPr kumimoji="1" lang="ja-JP" altLang="en-US" dirty="0"/>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dirty="0"/>
              <a:t>端末内（ローカルフォルダ）に</a:t>
            </a:r>
            <a:r>
              <a:rPr lang="ja-JP" altLang="en-US" dirty="0">
                <a:solidFill>
                  <a:srgbClr val="F010D5"/>
                </a:solidFill>
              </a:rPr>
              <a:t>暗号化されたファイル</a:t>
            </a:r>
            <a:r>
              <a:rPr lang="ja-JP" altLang="en-US" dirty="0"/>
              <a:t>（</a:t>
            </a:r>
            <a:r>
              <a:rPr lang="en-US" altLang="ja-JP" dirty="0"/>
              <a:t>word </a:t>
            </a:r>
            <a:r>
              <a:rPr lang="ja-JP" altLang="en-US" dirty="0"/>
              <a:t>で作成可能）を作り</a:t>
            </a:r>
            <a:r>
              <a:rPr lang="en-US" altLang="ja-JP" dirty="0"/>
              <a:t>UTokyo Account</a:t>
            </a:r>
            <a:r>
              <a:rPr lang="ja-JP" altLang="en-US" dirty="0"/>
              <a:t>のパスワードをメモしておく「</a:t>
            </a:r>
            <a:r>
              <a:rPr kumimoji="1" lang="ja-JP" altLang="en-US" dirty="0"/>
              <a:t>ほげ</a:t>
            </a:r>
            <a:r>
              <a:rPr lang="en-US" altLang="ja-JP" dirty="0"/>
              <a:t>.docx</a:t>
            </a:r>
            <a:r>
              <a:rPr lang="ja-JP" altLang="en-US" dirty="0"/>
              <a:t>」</a:t>
            </a:r>
            <a:endParaRPr lang="en-US" altLang="ja-JP" dirty="0"/>
          </a:p>
          <a:p>
            <a:pPr lvl="1"/>
            <a:r>
              <a:rPr lang="ja-JP" altLang="en-US" dirty="0">
                <a:hlinkClick r:id="rId2"/>
              </a:rPr>
              <a:t>見本</a:t>
            </a:r>
            <a:r>
              <a:rPr lang="ja-JP" altLang="en-US" dirty="0"/>
              <a:t> </a:t>
            </a:r>
            <a:r>
              <a:rPr lang="en-US" altLang="ja-JP" dirty="0"/>
              <a:t>(</a:t>
            </a:r>
            <a:r>
              <a:rPr lang="ja-JP" altLang="en-US" dirty="0"/>
              <a:t>パスワード：  </a:t>
            </a:r>
            <a:r>
              <a:rPr lang="en-US" altLang="ja-JP" dirty="0"/>
              <a:t>eeyoWei3)</a:t>
            </a:r>
          </a:p>
          <a:p>
            <a:r>
              <a:rPr lang="en-US" altLang="ja-JP" dirty="0"/>
              <a:t>Word:</a:t>
            </a:r>
            <a:r>
              <a:rPr lang="ja-JP" altLang="en-US" dirty="0"/>
              <a:t>「ファイル」</a:t>
            </a:r>
            <a:r>
              <a:rPr lang="ja-JP" altLang="en-US" dirty="0">
                <a:sym typeface="Symbol" panose="05050102010706020507" pitchFamily="18" charset="2"/>
              </a:rPr>
              <a:t></a:t>
            </a:r>
            <a:r>
              <a:rPr lang="ja-JP" altLang="en-US" dirty="0"/>
              <a:t>「情報」</a:t>
            </a:r>
            <a:r>
              <a:rPr lang="ja-JP" altLang="en-US" dirty="0">
                <a:sym typeface="Symbol" panose="05050102010706020507" pitchFamily="18" charset="2"/>
              </a:rPr>
              <a:t></a:t>
            </a:r>
            <a:r>
              <a:rPr lang="ja-JP" altLang="en-US" dirty="0"/>
              <a:t>「文書の保護」</a:t>
            </a:r>
            <a:r>
              <a:rPr lang="ja-JP" altLang="en-US" dirty="0">
                <a:sym typeface="Symbol" panose="05050102010706020507" pitchFamily="18" charset="2"/>
              </a:rPr>
              <a:t></a:t>
            </a:r>
            <a:r>
              <a:rPr lang="ja-JP" altLang="en-US" dirty="0"/>
              <a:t>「パスワードを使用して暗号化」</a:t>
            </a:r>
            <a:endParaRPr lang="en-US" altLang="ja-JP" dirty="0"/>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dirty="0">
                <a:solidFill>
                  <a:srgbClr val="F010D5"/>
                </a:solidFill>
              </a:rPr>
              <a:t>ほげ</a:t>
            </a:r>
            <a:r>
              <a:rPr lang="en-US" altLang="ja-JP" dirty="0">
                <a:solidFill>
                  <a:srgbClr val="F010D5"/>
                </a:solidFill>
              </a:rPr>
              <a:t>.docx</a:t>
            </a:r>
            <a:r>
              <a:rPr lang="ja-JP" altLang="en-US" dirty="0"/>
              <a:t>のパスワードは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p:txBody>
          <a:bodyPr>
            <a:normAutofit fontScale="85000" lnSpcReduction="20000"/>
          </a:bodyPr>
          <a:lstStyle/>
          <a:p>
            <a:r>
              <a:rPr kumimoji="1" lang="en-US" altLang="ja-JP" dirty="0"/>
              <a:t>A: </a:t>
            </a:r>
            <a:r>
              <a:rPr kumimoji="1" lang="ja-JP" altLang="en-US" dirty="0"/>
              <a:t>記憶可能なものに設定</a:t>
            </a:r>
            <a:endParaRPr kumimoji="1" lang="en-US" altLang="ja-JP" dirty="0"/>
          </a:p>
          <a:p>
            <a:r>
              <a:rPr lang="en-US" altLang="ja-JP" dirty="0"/>
              <a:t>Q: </a:t>
            </a:r>
            <a:r>
              <a:rPr lang="ja-JP" altLang="en-US" dirty="0"/>
              <a:t>え？それって（初めから</a:t>
            </a:r>
            <a:r>
              <a:rPr lang="en-US" altLang="ja-JP" dirty="0"/>
              <a:t>utac</a:t>
            </a:r>
            <a:r>
              <a:rPr lang="ja-JP" altLang="en-US" dirty="0"/>
              <a:t>に記憶可能なパスワードを使うのと）同じことでは</a:t>
            </a:r>
            <a:r>
              <a:rPr lang="en-US" altLang="ja-JP" dirty="0"/>
              <a:t>?</a:t>
            </a:r>
          </a:p>
          <a:p>
            <a:r>
              <a:rPr kumimoji="1" lang="en-US" altLang="ja-JP" dirty="0"/>
              <a:t>A: </a:t>
            </a:r>
            <a:r>
              <a:rPr kumimoji="1" lang="ja-JP" altLang="en-US" dirty="0"/>
              <a:t>否。「ほげ</a:t>
            </a:r>
            <a:r>
              <a:rPr kumimoji="1" lang="en-US" altLang="ja-JP" dirty="0"/>
              <a:t>.docx</a:t>
            </a:r>
            <a:r>
              <a:rPr kumimoji="1" lang="ja-JP" altLang="en-US" dirty="0"/>
              <a:t>」がその端末に物理的にさわら</a:t>
            </a:r>
            <a:r>
              <a:rPr lang="ja-JP" altLang="en-US" dirty="0"/>
              <a:t>ない</a:t>
            </a:r>
            <a:r>
              <a:rPr kumimoji="1" lang="ja-JP" altLang="en-US" dirty="0"/>
              <a:t>と開けられない</a:t>
            </a:r>
            <a:r>
              <a:rPr lang="ja-JP" altLang="en-US" dirty="0"/>
              <a:t>ようにしていれ</a:t>
            </a:r>
            <a:r>
              <a:rPr kumimoji="1" lang="ja-JP" altLang="en-US" dirty="0"/>
              <a:t>ば「ほげ</a:t>
            </a:r>
            <a:r>
              <a:rPr kumimoji="1" lang="en-US" altLang="ja-JP" dirty="0"/>
              <a:t>.docx</a:t>
            </a:r>
            <a:r>
              <a:rPr kumimoji="1" lang="ja-JP" altLang="en-US" dirty="0"/>
              <a:t>」はすでにある程度安全</a:t>
            </a:r>
            <a:endParaRPr kumimoji="1" lang="en-US" altLang="ja-JP" dirty="0"/>
          </a:p>
          <a:p>
            <a:r>
              <a:rPr kumimoji="1" lang="en-US" altLang="ja-JP" dirty="0"/>
              <a:t>UTokyo Account</a:t>
            </a:r>
            <a:r>
              <a:rPr kumimoji="1" lang="ja-JP" altLang="en-US" dirty="0"/>
              <a:t>パスワードはインターネットに開いた入口の鍵であることに注意</a:t>
            </a:r>
            <a:r>
              <a:rPr kumimoji="1" lang="en-US" altLang="ja-JP" dirty="0"/>
              <a:t>!</a:t>
            </a:r>
          </a:p>
          <a:p>
            <a:r>
              <a:rPr lang="en-US" altLang="ja-JP" dirty="0"/>
              <a:t>utac</a:t>
            </a:r>
            <a:r>
              <a:rPr lang="ja-JP" altLang="en-US" dirty="0"/>
              <a:t>は以下の</a:t>
            </a:r>
            <a:r>
              <a:rPr lang="en-US" altLang="ja-JP" dirty="0"/>
              <a:t>(a)(b)</a:t>
            </a:r>
            <a:r>
              <a:rPr lang="ja-JP" altLang="en-US" dirty="0"/>
              <a:t>（の弱い方）で守られている</a:t>
            </a:r>
            <a:endParaRPr lang="en-US" altLang="ja-JP" dirty="0"/>
          </a:p>
          <a:p>
            <a:pPr lvl="1"/>
            <a:r>
              <a:rPr lang="en-US" altLang="ja-JP" dirty="0"/>
              <a:t>(a) </a:t>
            </a:r>
            <a:r>
              <a:rPr lang="ja-JP" altLang="en-US" dirty="0"/>
              <a:t>乱数パスワード</a:t>
            </a:r>
            <a:endParaRPr lang="en-US" altLang="ja-JP" dirty="0"/>
          </a:p>
          <a:p>
            <a:pPr lvl="1"/>
            <a:r>
              <a:rPr lang="en-US" altLang="ja-JP" dirty="0"/>
              <a:t>(b) </a:t>
            </a:r>
            <a:r>
              <a:rPr lang="ja-JP" altLang="en-US" dirty="0"/>
              <a:t>端末の物理セキュリティ＋ログインセキュリティ＋ほげ</a:t>
            </a:r>
            <a:r>
              <a:rPr lang="en-US" altLang="ja-JP" dirty="0"/>
              <a:t>.docx</a:t>
            </a:r>
            <a:r>
              <a:rPr lang="ja-JP" altLang="en-US" dirty="0"/>
              <a:t>のパスワード</a:t>
            </a:r>
            <a:endParaRPr lang="en-US" altLang="ja-JP" dirty="0"/>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5101F-2927-4A48-9B91-975B7BA55BB3}"/>
              </a:ext>
            </a:extLst>
          </p:cNvPr>
          <p:cNvSpPr>
            <a:spLocks noGrp="1"/>
          </p:cNvSpPr>
          <p:nvPr>
            <p:ph type="title"/>
          </p:nvPr>
        </p:nvSpPr>
        <p:spPr/>
        <p:txBody>
          <a:bodyPr>
            <a:normAutofit/>
          </a:bodyPr>
          <a:lstStyle/>
          <a:p>
            <a:r>
              <a:rPr kumimoji="1" lang="ja-JP" altLang="en-US" dirty="0"/>
              <a:t>サービス提供の方針</a:t>
            </a:r>
          </a:p>
        </p:txBody>
      </p:sp>
      <p:sp>
        <p:nvSpPr>
          <p:cNvPr id="3" name="コンテンツ プレースホルダー 2">
            <a:extLst>
              <a:ext uri="{FF2B5EF4-FFF2-40B4-BE49-F238E27FC236}">
                <a16:creationId xmlns:a16="http://schemas.microsoft.com/office/drawing/2014/main" id="{87B4B09F-4EFC-483E-A232-5C78EDEE9F3F}"/>
              </a:ext>
            </a:extLst>
          </p:cNvPr>
          <p:cNvSpPr>
            <a:spLocks noGrp="1"/>
          </p:cNvSpPr>
          <p:nvPr>
            <p:ph idx="1"/>
          </p:nvPr>
        </p:nvSpPr>
        <p:spPr>
          <a:xfrm>
            <a:off x="179512" y="1500174"/>
            <a:ext cx="8964488" cy="4525963"/>
          </a:xfrm>
        </p:spPr>
        <p:txBody>
          <a:bodyPr/>
          <a:lstStyle/>
          <a:p>
            <a:r>
              <a:rPr kumimoji="1" lang="ja-JP" altLang="en-US" b="1" dirty="0"/>
              <a:t>集約</a:t>
            </a:r>
            <a:r>
              <a:rPr kumimoji="1" lang="en-US" altLang="ja-JP" b="1" dirty="0"/>
              <a:t>:</a:t>
            </a:r>
            <a:r>
              <a:rPr kumimoji="1" lang="en-US" altLang="ja-JP" dirty="0"/>
              <a:t> </a:t>
            </a:r>
            <a:r>
              <a:rPr kumimoji="1" lang="ja-JP" altLang="en-US" dirty="0"/>
              <a:t>ほとんどのサービスに、</a:t>
            </a:r>
            <a:r>
              <a:rPr kumimoji="1" lang="en-US" altLang="ja-JP" dirty="0">
                <a:solidFill>
                  <a:srgbClr val="F010D5"/>
                </a:solidFill>
              </a:rPr>
              <a:t>UTokyo Account</a:t>
            </a:r>
            <a:r>
              <a:rPr kumimoji="1" lang="ja-JP" altLang="en-US" dirty="0"/>
              <a:t>（以下 </a:t>
            </a:r>
            <a:r>
              <a:rPr kumimoji="1" lang="en-US" altLang="ja-JP" dirty="0">
                <a:solidFill>
                  <a:srgbClr val="F010D5"/>
                </a:solidFill>
              </a:rPr>
              <a:t>utac</a:t>
            </a:r>
            <a:r>
              <a:rPr kumimoji="1" lang="ja-JP" altLang="en-US" dirty="0"/>
              <a:t>）だけで入れるようにする</a:t>
            </a:r>
            <a:endParaRPr lang="en-US" altLang="ja-JP" dirty="0"/>
          </a:p>
          <a:p>
            <a:r>
              <a:rPr lang="ja-JP" altLang="en-US" b="1" dirty="0"/>
              <a:t>どこでも</a:t>
            </a:r>
            <a:r>
              <a:rPr lang="en-US" altLang="ja-JP" b="1" dirty="0"/>
              <a:t>:</a:t>
            </a:r>
            <a:r>
              <a:rPr lang="en-US" altLang="ja-JP" dirty="0"/>
              <a:t> </a:t>
            </a:r>
            <a:r>
              <a:rPr lang="ja-JP" altLang="en-US" dirty="0"/>
              <a:t>在宅等、場所を選ばず仕事を可能にする</a:t>
            </a:r>
            <a:endParaRPr kumimoji="1" lang="ja-JP" altLang="en-US" dirty="0"/>
          </a:p>
        </p:txBody>
      </p:sp>
      <p:sp>
        <p:nvSpPr>
          <p:cNvPr id="4" name="日付プレースホルダー 3">
            <a:extLst>
              <a:ext uri="{FF2B5EF4-FFF2-40B4-BE49-F238E27FC236}">
                <a16:creationId xmlns:a16="http://schemas.microsoft.com/office/drawing/2014/main" id="{2721C498-AA2C-4A0A-9E77-CEDF99385A3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E77DDCCD-298F-422D-9520-6F05720CE323}"/>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96B65CB-8223-40D2-BB26-C41402D8702C}"/>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10" name="正方形/長方形 4">
            <a:extLst>
              <a:ext uri="{FF2B5EF4-FFF2-40B4-BE49-F238E27FC236}">
                <a16:creationId xmlns:a16="http://schemas.microsoft.com/office/drawing/2014/main" id="{6F770046-5F8F-4B31-A35D-09128570538F}"/>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(utac)</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1" name="正方形/長方形 5">
            <a:extLst>
              <a:ext uri="{FF2B5EF4-FFF2-40B4-BE49-F238E27FC236}">
                <a16:creationId xmlns:a16="http://schemas.microsoft.com/office/drawing/2014/main" id="{0B3B423B-2DE2-471D-9070-EF5C845E666C}"/>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2" name="正方形/長方形 6">
            <a:extLst>
              <a:ext uri="{FF2B5EF4-FFF2-40B4-BE49-F238E27FC236}">
                <a16:creationId xmlns:a16="http://schemas.microsoft.com/office/drawing/2014/main" id="{CAF90C73-C011-4A32-BD82-36AEBC2D55B6}"/>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3" name="矢印: 上 11">
            <a:extLst>
              <a:ext uri="{FF2B5EF4-FFF2-40B4-BE49-F238E27FC236}">
                <a16:creationId xmlns:a16="http://schemas.microsoft.com/office/drawing/2014/main" id="{556E4A2F-20D3-4046-AF19-36668A9D63A5}"/>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2">
            <a:extLst>
              <a:ext uri="{FF2B5EF4-FFF2-40B4-BE49-F238E27FC236}">
                <a16:creationId xmlns:a16="http://schemas.microsoft.com/office/drawing/2014/main" id="{900D6184-8E25-4A28-8442-29C0750278D9}"/>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3">
            <a:extLst>
              <a:ext uri="{FF2B5EF4-FFF2-40B4-BE49-F238E27FC236}">
                <a16:creationId xmlns:a16="http://schemas.microsoft.com/office/drawing/2014/main" id="{CFA40E64-2DF6-48DD-A312-10B94E010CE7}"/>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矢印: 上 14">
            <a:extLst>
              <a:ext uri="{FF2B5EF4-FFF2-40B4-BE49-F238E27FC236}">
                <a16:creationId xmlns:a16="http://schemas.microsoft.com/office/drawing/2014/main" id="{FA37E608-44D5-4178-8152-AEA678EC39EA}"/>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矢印: 上 15">
            <a:extLst>
              <a:ext uri="{FF2B5EF4-FFF2-40B4-BE49-F238E27FC236}">
                <a16:creationId xmlns:a16="http://schemas.microsoft.com/office/drawing/2014/main" id="{F3BD7EFB-9ABF-4506-9F4C-D2C9F9CC261A}"/>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8" name="正方形/長方形 9">
            <a:extLst>
              <a:ext uri="{FF2B5EF4-FFF2-40B4-BE49-F238E27FC236}">
                <a16:creationId xmlns:a16="http://schemas.microsoft.com/office/drawing/2014/main" id="{550A31D8-059C-4310-BA0E-2C65871F2067}"/>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21" name="矢印: 上 34">
            <a:extLst>
              <a:ext uri="{FF2B5EF4-FFF2-40B4-BE49-F238E27FC236}">
                <a16:creationId xmlns:a16="http://schemas.microsoft.com/office/drawing/2014/main" id="{67E56C05-550D-4016-B894-5C6A15EA2034}"/>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2" name="正方形/長方形 36">
            <a:extLst>
              <a:ext uri="{FF2B5EF4-FFF2-40B4-BE49-F238E27FC236}">
                <a16:creationId xmlns:a16="http://schemas.microsoft.com/office/drawing/2014/main" id="{B0DA7DBA-A486-438B-BF92-3D3B12A5C547}"/>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四角形: 角を丸くする 26">
            <a:extLst>
              <a:ext uri="{FF2B5EF4-FFF2-40B4-BE49-F238E27FC236}">
                <a16:creationId xmlns:a16="http://schemas.microsoft.com/office/drawing/2014/main" id="{9DA1A2EE-DC76-4103-96EF-34574F2BAE09}"/>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23" name="矢印: 上 15">
            <a:extLst>
              <a:ext uri="{FF2B5EF4-FFF2-40B4-BE49-F238E27FC236}">
                <a16:creationId xmlns:a16="http://schemas.microsoft.com/office/drawing/2014/main" id="{F653FF81-1761-25E5-71C7-280B5F734E0E}"/>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4" name="正方形/長方形 9">
            <a:extLst>
              <a:ext uri="{FF2B5EF4-FFF2-40B4-BE49-F238E27FC236}">
                <a16:creationId xmlns:a16="http://schemas.microsoft.com/office/drawing/2014/main" id="{7D7BB1E9-862B-CF28-9E3D-CEDF73BFCECA}"/>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6" name="図 25" descr="ロゴ&#10;&#10;自動的に生成された説明">
            <a:hlinkClick r:id="rId4"/>
            <a:extLst>
              <a:ext uri="{FF2B5EF4-FFF2-40B4-BE49-F238E27FC236}">
                <a16:creationId xmlns:a16="http://schemas.microsoft.com/office/drawing/2014/main" id="{5CFF80F6-3DDD-4CCD-CAE7-80AE87FE9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8" name="図 27">
            <a:hlinkClick r:id="rId6"/>
            <a:extLst>
              <a:ext uri="{FF2B5EF4-FFF2-40B4-BE49-F238E27FC236}">
                <a16:creationId xmlns:a16="http://schemas.microsoft.com/office/drawing/2014/main" id="{B21D5784-6056-E839-EFA6-27D655C2DA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32" name="図 31" descr="ロゴ, 会社名&#10;&#10;自動的に生成された説明">
            <a:hlinkClick r:id="rId8"/>
            <a:extLst>
              <a:ext uri="{FF2B5EF4-FFF2-40B4-BE49-F238E27FC236}">
                <a16:creationId xmlns:a16="http://schemas.microsoft.com/office/drawing/2014/main" id="{CB1C709B-BD8E-7134-3D0A-1581368FDE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36" name="図 35" descr="ロゴ, 会社名&#10;&#10;自動的に生成された説明">
            <a:hlinkClick r:id="rId10"/>
            <a:extLst>
              <a:ext uri="{FF2B5EF4-FFF2-40B4-BE49-F238E27FC236}">
                <a16:creationId xmlns:a16="http://schemas.microsoft.com/office/drawing/2014/main" id="{4BB7A668-60DB-9C01-A1A2-AB89C87BD4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38" name="図 37" descr="挿絵 が含まれている画像&#10;&#10;自動的に生成された説明">
            <a:hlinkClick r:id="rId12"/>
            <a:extLst>
              <a:ext uri="{FF2B5EF4-FFF2-40B4-BE49-F238E27FC236}">
                <a16:creationId xmlns:a16="http://schemas.microsoft.com/office/drawing/2014/main" id="{48D81650-4DAF-5546-307C-ECF04466E4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0" name="図 39" descr="挿絵 が含まれている画像&#10;&#10;自動的に生成された説明">
            <a:hlinkClick r:id="rId14"/>
            <a:extLst>
              <a:ext uri="{FF2B5EF4-FFF2-40B4-BE49-F238E27FC236}">
                <a16:creationId xmlns:a16="http://schemas.microsoft.com/office/drawing/2014/main" id="{4E65D1C4-9504-FC2F-0B80-74CA34008E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2" name="グラフィックス 41">
            <a:hlinkClick r:id="rId16"/>
            <a:extLst>
              <a:ext uri="{FF2B5EF4-FFF2-40B4-BE49-F238E27FC236}">
                <a16:creationId xmlns:a16="http://schemas.microsoft.com/office/drawing/2014/main" id="{A969DA39-4085-662D-6591-F0B97CAF4DA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sp>
        <p:nvSpPr>
          <p:cNvPr id="8" name="四角形: 角を丸くする 7">
            <a:extLst>
              <a:ext uri="{FF2B5EF4-FFF2-40B4-BE49-F238E27FC236}">
                <a16:creationId xmlns:a16="http://schemas.microsoft.com/office/drawing/2014/main" id="{B28D1B78-4160-813E-57D9-F59D7C510073}"/>
              </a:ext>
            </a:extLst>
          </p:cNvPr>
          <p:cNvSpPr/>
          <p:nvPr/>
        </p:nvSpPr>
        <p:spPr>
          <a:xfrm>
            <a:off x="683568" y="5452293"/>
            <a:ext cx="7920880" cy="522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ym typeface="Symbol" panose="05050102010706020507" pitchFamily="18" charset="2"/>
              </a:rPr>
              <a:t> </a:t>
            </a:r>
            <a:r>
              <a:rPr lang="ja-JP" altLang="en-US" dirty="0"/>
              <a:t>データは「学内アクセスに限定」に頼らず、</a:t>
            </a:r>
            <a:r>
              <a:rPr lang="ja-JP" altLang="en-US" b="1" dirty="0"/>
              <a:t>強力なユーザ認証</a:t>
            </a:r>
            <a:r>
              <a:rPr lang="ja-JP" altLang="en-US" dirty="0"/>
              <a:t>で守る</a:t>
            </a:r>
            <a:endParaRPr kumimoji="1" lang="ja-JP" altLang="en-US" dirty="0"/>
          </a:p>
        </p:txBody>
      </p:sp>
      <p:pic>
        <p:nvPicPr>
          <p:cNvPr id="20" name="図 19" descr="アイコン&#10;&#10;自動的に生成された説明">
            <a:extLst>
              <a:ext uri="{FF2B5EF4-FFF2-40B4-BE49-F238E27FC236}">
                <a16:creationId xmlns:a16="http://schemas.microsoft.com/office/drawing/2014/main" id="{1576306B-5094-5127-80C4-07D6693028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25" name="矢印: 上 15">
            <a:extLst>
              <a:ext uri="{FF2B5EF4-FFF2-40B4-BE49-F238E27FC236}">
                <a16:creationId xmlns:a16="http://schemas.microsoft.com/office/drawing/2014/main" id="{35C9C96E-4353-220C-B21E-A4AF638D143C}"/>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29" name="図 28" descr="白い背景に黒い文字が書かれた紙&#10;&#10;中程度の精度で自動的に生成された説明">
            <a:extLst>
              <a:ext uri="{FF2B5EF4-FFF2-40B4-BE49-F238E27FC236}">
                <a16:creationId xmlns:a16="http://schemas.microsoft.com/office/drawing/2014/main" id="{8DFA53D8-836B-0C6A-D4C0-7A970B28F01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30" name="図 29" descr="白い背景に黒い文字が書かれた紙&#10;&#10;中程度の精度で自動的に生成された説明">
            <a:extLst>
              <a:ext uri="{FF2B5EF4-FFF2-40B4-BE49-F238E27FC236}">
                <a16:creationId xmlns:a16="http://schemas.microsoft.com/office/drawing/2014/main" id="{6D45BBB9-9AAC-636D-FE3D-4CECE20576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Tree>
    <p:extLst>
      <p:ext uri="{BB962C8B-B14F-4D97-AF65-F5344CB8AC3E}">
        <p14:creationId xmlns:p14="http://schemas.microsoft.com/office/powerpoint/2010/main" val="106718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7B369-6662-42F9-BD87-4EEB85B9FB0E}"/>
              </a:ext>
            </a:extLst>
          </p:cNvPr>
          <p:cNvSpPr>
            <a:spLocks noGrp="1"/>
          </p:cNvSpPr>
          <p:nvPr>
            <p:ph type="title"/>
          </p:nvPr>
        </p:nvSpPr>
        <p:spPr/>
        <p:txBody>
          <a:bodyPr>
            <a:normAutofit/>
          </a:bodyPr>
          <a:lstStyle/>
          <a:p>
            <a:r>
              <a:rPr kumimoji="1" lang="ja-JP" altLang="en-US" dirty="0"/>
              <a:t>強力なユーザ認証の基本</a:t>
            </a:r>
          </a:p>
        </p:txBody>
      </p:sp>
      <p:sp>
        <p:nvSpPr>
          <p:cNvPr id="3" name="コンテンツ プレースホルダー 2">
            <a:extLst>
              <a:ext uri="{FF2B5EF4-FFF2-40B4-BE49-F238E27FC236}">
                <a16:creationId xmlns:a16="http://schemas.microsoft.com/office/drawing/2014/main" id="{A6CAC519-D47E-4B5E-8AD5-1A8DDD1A6DFA}"/>
              </a:ext>
            </a:extLst>
          </p:cNvPr>
          <p:cNvSpPr>
            <a:spLocks noGrp="1"/>
          </p:cNvSpPr>
          <p:nvPr>
            <p:ph idx="1"/>
          </p:nvPr>
        </p:nvSpPr>
        <p:spPr/>
        <p:txBody>
          <a:bodyPr/>
          <a:lstStyle/>
          <a:p>
            <a:r>
              <a:rPr lang="ja-JP" altLang="en-US" dirty="0"/>
              <a:t>ちゃんとした</a:t>
            </a:r>
            <a:r>
              <a:rPr kumimoji="1" lang="ja-JP" altLang="en-US" dirty="0"/>
              <a:t>パスワードを使う</a:t>
            </a:r>
            <a:endParaRPr kumimoji="1" lang="en-US" altLang="ja-JP" dirty="0"/>
          </a:p>
          <a:p>
            <a:r>
              <a:rPr lang="ja-JP" altLang="en-US" dirty="0">
                <a:solidFill>
                  <a:srgbClr val="F010D5"/>
                </a:solidFill>
              </a:rPr>
              <a:t>多要素認証を使う</a:t>
            </a:r>
            <a:endParaRPr kumimoji="1" lang="ja-JP" altLang="en-US" dirty="0">
              <a:solidFill>
                <a:srgbClr val="F010D5"/>
              </a:solidFill>
            </a:endParaRPr>
          </a:p>
        </p:txBody>
      </p:sp>
      <p:sp>
        <p:nvSpPr>
          <p:cNvPr id="4" name="日付プレースホルダー 3">
            <a:extLst>
              <a:ext uri="{FF2B5EF4-FFF2-40B4-BE49-F238E27FC236}">
                <a16:creationId xmlns:a16="http://schemas.microsoft.com/office/drawing/2014/main" id="{1B238A67-AE57-4824-B809-709B5ADFF81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1EE260AF-D96D-4462-A1B1-3A91E5D30014}"/>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3E32F2-F465-4800-9C47-1C86AAFB6557}"/>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grpSp>
        <p:nvGrpSpPr>
          <p:cNvPr id="17" name="グループ化 16">
            <a:extLst>
              <a:ext uri="{FF2B5EF4-FFF2-40B4-BE49-F238E27FC236}">
                <a16:creationId xmlns:a16="http://schemas.microsoft.com/office/drawing/2014/main" id="{BF5C5C3C-A166-4E9A-904C-D38CCF63A52D}"/>
              </a:ext>
            </a:extLst>
          </p:cNvPr>
          <p:cNvGrpSpPr/>
          <p:nvPr/>
        </p:nvGrpSpPr>
        <p:grpSpPr>
          <a:xfrm>
            <a:off x="4211960" y="1916832"/>
            <a:ext cx="510590" cy="720080"/>
            <a:chOff x="5876528" y="4005064"/>
            <a:chExt cx="689992" cy="973088"/>
          </a:xfrm>
        </p:grpSpPr>
        <p:sp>
          <p:nvSpPr>
            <p:cNvPr id="8" name="楕円 7">
              <a:extLst>
                <a:ext uri="{FF2B5EF4-FFF2-40B4-BE49-F238E27FC236}">
                  <a16:creationId xmlns:a16="http://schemas.microsoft.com/office/drawing/2014/main" id="{D2D5BF80-00DB-4AD2-B90E-042A4CB79FB7}"/>
                </a:ext>
              </a:extLst>
            </p:cNvPr>
            <p:cNvSpPr/>
            <p:nvPr/>
          </p:nvSpPr>
          <p:spPr>
            <a:xfrm>
              <a:off x="5876528" y="4301480"/>
              <a:ext cx="676672" cy="676672"/>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8B8C77C-0CD4-4F12-BD19-7BB887B495E1}"/>
                </a:ext>
              </a:extLst>
            </p:cNvPr>
            <p:cNvSpPr/>
            <p:nvPr/>
          </p:nvSpPr>
          <p:spPr>
            <a:xfrm flipV="1">
              <a:off x="6012160" y="4501480"/>
              <a:ext cx="295672" cy="29567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B933CAF9-B586-4E66-B124-5B93B98089CE}"/>
                </a:ext>
              </a:extLst>
            </p:cNvPr>
            <p:cNvCxnSpPr>
              <a:endCxn id="8" idx="0"/>
            </p:cNvCxnSpPr>
            <p:nvPr/>
          </p:nvCxnSpPr>
          <p:spPr>
            <a:xfrm flipH="1">
              <a:off x="6214864" y="4005064"/>
              <a:ext cx="13320" cy="296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1D67FB2-22CC-4725-8D7A-D1B1094AAD0B}"/>
                </a:ext>
              </a:extLst>
            </p:cNvPr>
            <p:cNvCxnSpPr>
              <a:cxnSpLocks/>
              <a:endCxn id="8" idx="7"/>
            </p:cNvCxnSpPr>
            <p:nvPr/>
          </p:nvCxnSpPr>
          <p:spPr>
            <a:xfrm flipH="1">
              <a:off x="6454104" y="4157464"/>
              <a:ext cx="112416" cy="243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1504381-2554-42D1-80F5-7C23377DC128}"/>
                </a:ext>
              </a:extLst>
            </p:cNvPr>
            <p:cNvCxnSpPr>
              <a:cxnSpLocks/>
              <a:endCxn id="8" idx="1"/>
            </p:cNvCxnSpPr>
            <p:nvPr/>
          </p:nvCxnSpPr>
          <p:spPr>
            <a:xfrm>
              <a:off x="5876528" y="4157464"/>
              <a:ext cx="99096" cy="243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543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p:txBody>
          <a:bodyPr>
            <a:normAutofit/>
          </a:bodyPr>
          <a:lstStyle/>
          <a:p>
            <a:r>
              <a:rPr kumimoji="1" lang="ja-JP" altLang="en-US" dirty="0"/>
              <a:t>一般には、正当な利用者しか知る（持つ）はずのない</a:t>
            </a:r>
            <a:r>
              <a:rPr kumimoji="1" lang="en-US" altLang="ja-JP" dirty="0">
                <a:solidFill>
                  <a:srgbClr val="F010D5"/>
                </a:solidFill>
              </a:rPr>
              <a:t>2</a:t>
            </a:r>
            <a:r>
              <a:rPr kumimoji="1" lang="ja-JP" altLang="en-US" dirty="0">
                <a:solidFill>
                  <a:srgbClr val="F010D5"/>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電話、スマホ、生体情報、専用デバイス、</a:t>
            </a:r>
            <a:r>
              <a:rPr lang="en-US" altLang="ja-JP" dirty="0"/>
              <a:t>etc.</a:t>
            </a:r>
          </a:p>
          <a:p>
            <a:r>
              <a:rPr kumimoji="1" lang="ja-JP" altLang="en-US" dirty="0"/>
              <a:t>実際問題としては</a:t>
            </a:r>
            <a:r>
              <a:rPr kumimoji="1" lang="ja-JP" altLang="en-US" dirty="0">
                <a:solidFill>
                  <a:srgbClr val="F010D5"/>
                </a:solidFill>
              </a:rPr>
              <a:t>「パスワード＋何か」</a:t>
            </a:r>
            <a:r>
              <a:rPr kumimoji="1" lang="ja-JP" altLang="en-US" dirty="0"/>
              <a:t>を使ってログインする</a:t>
            </a:r>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457200" y="1500174"/>
            <a:ext cx="8579296" cy="4525963"/>
          </a:xfrm>
        </p:spPr>
        <p:txBody>
          <a:bodyPr>
            <a:normAutofit/>
          </a:bodyPr>
          <a:lstStyle/>
          <a:p>
            <a:r>
              <a:rPr kumimoji="1" lang="ja-JP" altLang="en-US" dirty="0"/>
              <a:t>多要素にすることでパスワードだけの状態よりも</a:t>
            </a:r>
            <a:r>
              <a:rPr kumimoji="1" lang="ja-JP" altLang="en-US" dirty="0">
                <a:solidFill>
                  <a:srgbClr val="F010D5"/>
                </a:solidFill>
              </a:rPr>
              <a:t>「格段に」</a:t>
            </a:r>
            <a:r>
              <a:rPr kumimoji="1" lang="ja-JP" altLang="en-US" dirty="0"/>
              <a:t>安全になる</a:t>
            </a:r>
            <a:endParaRPr kumimoji="1" lang="en-US" altLang="ja-JP" dirty="0"/>
          </a:p>
          <a:p>
            <a:pPr lvl="1"/>
            <a:r>
              <a:rPr kumimoji="1" lang="ja-JP" altLang="en-US" dirty="0"/>
              <a:t>特に、フィッシング（</a:t>
            </a:r>
            <a:r>
              <a:rPr kumimoji="1" lang="en-US" altLang="ja-JP" dirty="0"/>
              <a:t>※</a:t>
            </a:r>
            <a:r>
              <a:rPr kumimoji="1" lang="ja-JP" altLang="en-US" dirty="0"/>
              <a:t>）に対する防御</a:t>
            </a:r>
            <a:endParaRPr kumimoji="1" lang="en-US" altLang="ja-JP" dirty="0"/>
          </a:p>
          <a:p>
            <a:pPr lvl="1"/>
            <a:r>
              <a:rPr kumimoji="1" lang="ja-JP" altLang="en-US" sz="1400" dirty="0"/>
              <a:t>（</a:t>
            </a:r>
            <a:r>
              <a:rPr kumimoji="1" lang="en-US" altLang="ja-JP" sz="1400" dirty="0"/>
              <a:t>※</a:t>
            </a:r>
            <a:r>
              <a:rPr kumimoji="1" lang="ja-JP" altLang="en-US" sz="1400" dirty="0"/>
              <a:t>）メールに埋め込まれたリンクなどで攻撃者のサイトへ誘導しパスワードを入力させる</a:t>
            </a:r>
            <a:endParaRPr kumimoji="1" lang="en-US" altLang="ja-JP" sz="1400" dirty="0"/>
          </a:p>
          <a:p>
            <a:r>
              <a:rPr kumimoji="1" lang="ja-JP" altLang="en-US" dirty="0"/>
              <a:t>バラバラなアカウントを統一</a:t>
            </a:r>
            <a:r>
              <a:rPr lang="ja-JP" altLang="en-US" dirty="0"/>
              <a:t>＋それを強固に守る </a:t>
            </a:r>
            <a:r>
              <a:rPr lang="ja-JP" altLang="en-US" dirty="0">
                <a:sym typeface="Symbol" panose="05050102010706020507" pitchFamily="18" charset="2"/>
              </a:rPr>
              <a:t> </a:t>
            </a:r>
            <a:r>
              <a:rPr lang="ja-JP" altLang="en-US" dirty="0"/>
              <a:t>安全性と利便性を両立</a:t>
            </a:r>
            <a:endParaRPr lang="en-US" altLang="ja-JP"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52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F010D5"/>
                </a:solidFill>
              </a:rPr>
              <a:t>スマホを開く</a:t>
            </a:r>
            <a:r>
              <a:rPr lang="en-US" altLang="ja-JP" dirty="0">
                <a:solidFill>
                  <a:srgbClr val="F010D5"/>
                </a:solidFill>
              </a:rPr>
              <a:t>+ α</a:t>
            </a:r>
            <a:r>
              <a:rPr lang="ja-JP" altLang="en-US" dirty="0">
                <a:solidFill>
                  <a:srgbClr val="F010D5"/>
                </a:solidFill>
              </a:rPr>
              <a:t>程度の手間</a:t>
            </a:r>
            <a:endParaRPr lang="en-US" altLang="ja-JP" dirty="0">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457200" y="274638"/>
            <a:ext cx="8435280" cy="1143000"/>
          </a:xfrm>
        </p:spPr>
        <p:txBody>
          <a:bodyPr>
            <a:normAutofit/>
          </a:bodyPr>
          <a:lstStyle/>
          <a:p>
            <a:r>
              <a:rPr kumimoji="1" lang="ja-JP" altLang="en-US" dirty="0"/>
              <a:t>多要素認証の方法色々（</a:t>
            </a:r>
            <a:r>
              <a:rPr kumimoji="1" lang="en-US" altLang="ja-JP" dirty="0"/>
              <a:t>utac</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p:txBody>
          <a:bodyPr>
            <a:normAutofit fontScale="92500" lnSpcReduction="20000"/>
          </a:bodyPr>
          <a:lstStyle/>
          <a:p>
            <a:r>
              <a:rPr lang="en-US" altLang="ja-JP" dirty="0">
                <a:hlinkClick r:id="rId2"/>
              </a:rPr>
              <a:t>Microsoft Authenticator</a:t>
            </a:r>
            <a:r>
              <a:rPr lang="ja-JP" altLang="en-US" dirty="0"/>
              <a:t>（携帯を開けて</a:t>
            </a:r>
            <a:r>
              <a:rPr lang="en-US" altLang="ja-JP" dirty="0"/>
              <a:t>2</a:t>
            </a:r>
            <a:r>
              <a:rPr lang="ja-JP" altLang="en-US" dirty="0"/>
              <a:t>桁の数字を入力。</a:t>
            </a:r>
            <a:r>
              <a:rPr lang="ja-JP" altLang="en-US" dirty="0">
                <a:solidFill>
                  <a:srgbClr val="F010D5"/>
                </a:solidFill>
              </a:rPr>
              <a:t>推奨</a:t>
            </a:r>
            <a:r>
              <a:rPr lang="en-US" altLang="ja-JP" dirty="0"/>
              <a:t> </a:t>
            </a:r>
            <a:r>
              <a:rPr lang="ja-JP" altLang="en-US" dirty="0"/>
              <a:t>）</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r>
              <a:rPr kumimoji="1" lang="ja-JP" altLang="en-US" dirty="0"/>
              <a:t>（</a:t>
            </a:r>
            <a:r>
              <a:rPr lang="ja-JP" altLang="en-US" dirty="0"/>
              <a:t>携帯に</a:t>
            </a:r>
            <a:r>
              <a:rPr kumimoji="1" lang="ja-JP" altLang="en-US" dirty="0"/>
              <a:t>テキストで飛んでくる</a:t>
            </a:r>
            <a:r>
              <a:rPr kumimoji="1" lang="en-US" altLang="ja-JP" dirty="0"/>
              <a:t>6</a:t>
            </a:r>
            <a:r>
              <a:rPr kumimoji="1" lang="ja-JP" altLang="en-US" dirty="0"/>
              <a:t>桁の数字）</a:t>
            </a:r>
            <a:endParaRPr kumimoji="1" lang="en-US" altLang="ja-JP" dirty="0"/>
          </a:p>
          <a:p>
            <a:r>
              <a:rPr lang="ja-JP" altLang="en-US" dirty="0"/>
              <a:t>音声電話（スマホがなければ意外とおススメ</a:t>
            </a:r>
            <a:r>
              <a:rPr lang="en-US" altLang="ja-JP" dirty="0"/>
              <a:t>? </a:t>
            </a:r>
            <a:r>
              <a:rPr lang="ja-JP" altLang="en-US" dirty="0"/>
              <a:t>電話に出て</a:t>
            </a:r>
            <a:r>
              <a:rPr lang="en-US" altLang="ja-JP" dirty="0"/>
              <a:t>#</a:t>
            </a:r>
            <a:r>
              <a:rPr lang="ja-JP" altLang="en-US" dirty="0"/>
              <a:t>キーを押すだけ）</a:t>
            </a:r>
            <a:endParaRPr lang="en-US" altLang="ja-JP" dirty="0"/>
          </a:p>
          <a:p>
            <a:pPr lvl="1"/>
            <a:r>
              <a:rPr kumimoji="1" lang="ja-JP" altLang="en-US" dirty="0">
                <a:hlinkClick r:id="rId3"/>
              </a:rPr>
              <a:t>携帯</a:t>
            </a:r>
            <a:endParaRPr kumimoji="1" lang="en-US" altLang="ja-JP" dirty="0"/>
          </a:p>
          <a:p>
            <a:pPr lvl="1"/>
            <a:r>
              <a:rPr lang="ja-JP" altLang="en-US" dirty="0">
                <a:hlinkClick r:id="rId5"/>
              </a:rPr>
              <a:t>いえでん</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en-US" altLang="ja-JP" dirty="0"/>
              <a:t>Microsoft Authenticator</a:t>
            </a:r>
            <a:r>
              <a:rPr lang="ja-JP" altLang="en-US" dirty="0"/>
              <a:t>と似てますが、</a:t>
            </a:r>
            <a:r>
              <a:rPr lang="en-US" altLang="ja-JP" dirty="0"/>
              <a:t>UTokyo Account</a:t>
            </a:r>
            <a:r>
              <a:rPr lang="ja-JP" altLang="en-US" dirty="0"/>
              <a:t>で使うには不便（</a:t>
            </a:r>
            <a:r>
              <a:rPr lang="en-US" altLang="ja-JP" dirty="0"/>
              <a:t>6</a:t>
            </a:r>
            <a:r>
              <a:rPr lang="ja-JP" altLang="en-US" dirty="0"/>
              <a:t>桁数字入力が必要）</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2023/3/15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a:t>2023S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572000" y="44624"/>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738" y="3477004"/>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572000" y="3486827"/>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9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60352" y="358762"/>
            <a:ext cx="3851695" cy="523220"/>
          </a:xfrm>
          <a:prstGeom prst="rect">
            <a:avLst/>
          </a:prstGeom>
          <a:noFill/>
        </p:spPr>
        <p:txBody>
          <a:bodyPr wrap="none" rtlCol="0">
            <a:spAutoFit/>
          </a:bodyPr>
          <a:lstStyle/>
          <a:p>
            <a:r>
              <a:rPr kumimoji="1" lang="en-US" altLang="ja-JP" sz="2800" dirty="0"/>
              <a:t>Microsoft</a:t>
            </a:r>
            <a:r>
              <a:rPr lang="ja-JP" altLang="en-US" sz="2800" dirty="0"/>
              <a:t> </a:t>
            </a:r>
            <a:r>
              <a:rPr lang="en-US" altLang="ja-JP" sz="2800" dirty="0"/>
              <a:t>Authenticator</a:t>
            </a:r>
            <a:endParaRPr kumimoji="1" lang="ja-JP" altLang="en-US" sz="2800" dirty="0"/>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4572000" y="89972"/>
            <a:ext cx="2188420" cy="523220"/>
          </a:xfrm>
          <a:prstGeom prst="rect">
            <a:avLst/>
          </a:prstGeom>
          <a:noFill/>
        </p:spPr>
        <p:txBody>
          <a:bodyPr wrap="none" rtlCol="0">
            <a:spAutoFit/>
          </a:bodyPr>
          <a:lstStyle/>
          <a:p>
            <a:r>
              <a:rPr kumimoji="1" lang="en-US" altLang="ja-JP" sz="2800" dirty="0">
                <a:solidFill>
                  <a:schemeClr val="bg1"/>
                </a:solidFill>
              </a:rPr>
              <a:t>SMS</a:t>
            </a:r>
            <a:r>
              <a:rPr kumimoji="1" lang="ja-JP" altLang="en-US" sz="2800" dirty="0">
                <a:solidFill>
                  <a:schemeClr val="bg1"/>
                </a:solidFill>
              </a:rPr>
              <a:t> （</a:t>
            </a:r>
            <a:r>
              <a:rPr kumimoji="1" lang="en-US" altLang="ja-JP" sz="2800" dirty="0">
                <a:solidFill>
                  <a:schemeClr val="bg1"/>
                </a:solidFill>
              </a:rPr>
              <a:t>6</a:t>
            </a:r>
            <a:r>
              <a:rPr kumimoji="1" lang="ja-JP" altLang="en-US" sz="2800" dirty="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60352" y="3486827"/>
            <a:ext cx="3057247" cy="523220"/>
          </a:xfrm>
          <a:prstGeom prst="rect">
            <a:avLst/>
          </a:prstGeom>
          <a:noFill/>
        </p:spPr>
        <p:txBody>
          <a:bodyPr wrap="none" rtlCol="0">
            <a:spAutoFit/>
          </a:bodyPr>
          <a:lstStyle/>
          <a:p>
            <a:r>
              <a:rPr kumimoji="1" lang="ja-JP" altLang="en-US" sz="2800" dirty="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4572000" y="3523463"/>
            <a:ext cx="2509790" cy="523220"/>
          </a:xfrm>
          <a:prstGeom prst="rect">
            <a:avLst/>
          </a:prstGeom>
          <a:noFill/>
        </p:spPr>
        <p:txBody>
          <a:bodyPr wrap="none" rtlCol="0">
            <a:spAutoFit/>
          </a:bodyPr>
          <a:lstStyle/>
          <a:p>
            <a:r>
              <a:rPr kumimoji="1" lang="en-US" altLang="ja-JP" sz="2800" dirty="0">
                <a:solidFill>
                  <a:schemeClr val="bg1"/>
                </a:solidFill>
              </a:rPr>
              <a:t>Google</a:t>
            </a:r>
            <a:r>
              <a:rPr kumimoji="1" lang="ja-JP" altLang="en-US" sz="2800" dirty="0">
                <a:solidFill>
                  <a:schemeClr val="bg1"/>
                </a:solidFill>
              </a:rPr>
              <a:t>（</a:t>
            </a:r>
            <a:r>
              <a:rPr kumimoji="1" lang="en-US" altLang="ja-JP" sz="2800" dirty="0">
                <a:solidFill>
                  <a:schemeClr val="bg1"/>
                </a:solidFill>
              </a:rPr>
              <a:t>6</a:t>
            </a:r>
            <a:r>
              <a:rPr kumimoji="1" lang="ja-JP" altLang="en-US" sz="2800" dirty="0">
                <a:solidFill>
                  <a:schemeClr val="bg1"/>
                </a:solidFill>
              </a:rPr>
              <a:t>桁）</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734"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803"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1"/>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video>
              <p:cMediaNode vol="80000">
                <p:cTn id="20" fill="hold" display="0">
                  <p:stCondLst>
                    <p:cond delay="indefinite"/>
                  </p:stCondLst>
                </p:cTn>
                <p:tgtEl>
                  <p:spTgt spid="9"/>
                </p:tgtEl>
              </p:cMediaNode>
            </p:vide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9"/>
                                        </p:tgtEl>
                                      </p:cBhvr>
                                    </p:cmd>
                                  </p:childTnLst>
                                </p:cTn>
                              </p:par>
                            </p:childTnLst>
                          </p:cTn>
                        </p:par>
                      </p:childTnLst>
                    </p:cTn>
                  </p:par>
                </p:childTnLst>
              </p:cTn>
              <p:nextCondLst>
                <p:cond evt="onClick" delay="0">
                  <p:tgtEl>
                    <p:spTgt spid="9"/>
                  </p:tgtEl>
                </p:cond>
              </p:nextCondLst>
            </p:seq>
            <p:video>
              <p:cMediaNode vol="80000">
                <p:cTn id="26" fill="hold" display="0">
                  <p:stCondLst>
                    <p:cond delay="indefinite"/>
                  </p:stCondLst>
                </p:cTn>
                <p:tgtEl>
                  <p:spTgt spid="10"/>
                </p:tgtEl>
              </p:cMediaNode>
            </p:video>
            <p:seq concurrent="1" nextAc="seek">
              <p:cTn id="27" restart="whenNotActive" fill="hold" evtFilter="cancelBubble" nodeType="interactiveSeq">
                <p:stCondLst>
                  <p:cond evt="onClick" delay="0">
                    <p:tgtEl>
                      <p:spTgt spid="10"/>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0"/>
                                        </p:tgtEl>
                                      </p:cBhvr>
                                    </p:cmd>
                                  </p:childTnLst>
                                </p:cTn>
                              </p:par>
                            </p:childTnLst>
                          </p:cTn>
                        </p:par>
                      </p:childTnLst>
                    </p:cTn>
                  </p:par>
                </p:childTnLst>
              </p:cTn>
              <p:nextCondLst>
                <p:cond evt="onClick" delay="0">
                  <p:tgtEl>
                    <p:spTgt spid="10"/>
                  </p:tgtEl>
                </p:cond>
              </p:nextCondLst>
            </p:seq>
            <p:video>
              <p:cMediaNode vol="80000">
                <p:cTn id="32" fill="hold" display="0">
                  <p:stCondLst>
                    <p:cond delay="indefinite"/>
                  </p:stCondLst>
                </p:cTn>
                <p:tgtEl>
                  <p:spTgt spid="11"/>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2171</Words>
  <Application>Microsoft Office PowerPoint</Application>
  <PresentationFormat>画面に合わせる (4:3)</PresentationFormat>
  <Paragraphs>259</Paragraphs>
  <Slides>26</Slides>
  <Notes>2</Notes>
  <HiddenSlides>4</HiddenSlides>
  <MMClips>4</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26</vt:i4>
      </vt:variant>
    </vt:vector>
  </HeadingPairs>
  <TitlesOfParts>
    <vt:vector size="34" baseType="lpstr">
      <vt:lpstr>Meiryo UI</vt:lpstr>
      <vt:lpstr>UD デジタル 教科書体 N-B</vt:lpstr>
      <vt:lpstr>Arial</vt:lpstr>
      <vt:lpstr>Calibri</vt:lpstr>
      <vt:lpstr>Cambria</vt:lpstr>
      <vt:lpstr>Symbol</vt:lpstr>
      <vt:lpstr>Wingdings</vt:lpstr>
      <vt:lpstr>雪藤</vt:lpstr>
      <vt:lpstr>セキュリティと多要素認証</vt:lpstr>
      <vt:lpstr>絶対に漏らせないデータがそこにはある</vt:lpstr>
      <vt:lpstr>サービス提供の方針</vt:lpstr>
      <vt:lpstr>強力なユーザ認証の基本</vt:lpstr>
      <vt:lpstr>多要素認証とは</vt:lpstr>
      <vt:lpstr>なぜ多要素認証?</vt:lpstr>
      <vt:lpstr>面倒くさくないですか?</vt:lpstr>
      <vt:lpstr>多要素認証の方法色々（utac）</vt:lpstr>
      <vt:lpstr>PowerPoint プレゼンテーション</vt:lpstr>
      <vt:lpstr>今後は多要素認証が必須ですか?</vt:lpstr>
      <vt:lpstr>お願い</vt:lpstr>
      <vt:lpstr>Googleも多要素（2段階）認証！</vt:lpstr>
      <vt:lpstr>Googleの2段階認証が推奨されるなるほどな理由</vt:lpstr>
      <vt:lpstr>設定方法説明ページ・動画</vt:lpstr>
      <vt:lpstr>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ちゃんとしたパスワード</vt:lpstr>
      <vt:lpstr>乱数パスワード覚えられない問題</vt:lpstr>
      <vt:lpstr>乱数パスワード覚えられない問題 ほげ.docx 方式</vt:lpstr>
      <vt:lpstr>ほげ.docxのパスワードは?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2022-09-14T03:21:43Z</dcterms:created>
  <dcterms:modified xsi:type="dcterms:W3CDTF">2023-03-15T03:55:30Z</dcterms:modified>
</cp:coreProperties>
</file>